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Montserrat"/>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EC46A7-FB1E-49DB-B808-8AF53583113C}">
  <a:tblStyle styleId="{DBEC46A7-FB1E-49DB-B808-8AF5358311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1"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Moderator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17f7774b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17f7774b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17f7774b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17f7774b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17f7774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17f7774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17f7774b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17f7774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17f7774b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17f7774b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17f7774b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17f7774b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17f7774b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17f7774b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17f7774b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17f7774b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7216b72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7216b72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7216b72e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7216b72e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7216b72ec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7216b72ec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f025f54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f025f54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c45f1f1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c45f1f1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c45f1f17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c45f1f17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c45f1f1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c45f1f1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f025f544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f025f54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c45f1f17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c45f1f17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9220ae2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9220ae2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0d161e21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0d161e21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0d161e21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0d161e2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32b2f95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32b2f95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329b0c3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329b0c3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17f7774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17f7774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image" Target="../media/image14.jpg"/><Relationship Id="rId6" Type="http://schemas.openxmlformats.org/officeDocument/2006/relationships/image" Target="../media/image1.jpg"/><Relationship Id="rId7" Type="http://schemas.openxmlformats.org/officeDocument/2006/relationships/image" Target="../media/image15.jpg"/><Relationship Id="rId8"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373425" y="1155450"/>
            <a:ext cx="5017500" cy="157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id" sz="2000"/>
              <a:t>PERANCANGAN DATA WAREHOUSE PERPUSTAKAAN UNIVERSITAS HASANUDDIN </a:t>
            </a:r>
            <a:endParaRPr b="1" sz="2000"/>
          </a:p>
          <a:p>
            <a:pPr indent="0" lvl="0" marL="0" rtl="0" algn="l">
              <a:lnSpc>
                <a:spcPct val="150000"/>
              </a:lnSpc>
              <a:spcBef>
                <a:spcPts val="0"/>
              </a:spcBef>
              <a:spcAft>
                <a:spcPts val="0"/>
              </a:spcAft>
              <a:buNone/>
            </a:pPr>
            <a:r>
              <a:t/>
            </a:r>
            <a:endParaRPr b="1" sz="2000"/>
          </a:p>
          <a:p>
            <a:pPr indent="0" lvl="0" marL="0" rtl="0" algn="ctr">
              <a:lnSpc>
                <a:spcPct val="150000"/>
              </a:lnSpc>
              <a:spcBef>
                <a:spcPts val="0"/>
              </a:spcBef>
              <a:spcAft>
                <a:spcPts val="0"/>
              </a:spcAft>
              <a:buNone/>
            </a:pPr>
            <a:r>
              <a:rPr b="1" lang="id" sz="1800"/>
              <a:t>Kelompok 2</a:t>
            </a:r>
            <a:endParaRPr b="1" sz="1800"/>
          </a:p>
        </p:txBody>
      </p:sp>
      <p:sp>
        <p:nvSpPr>
          <p:cNvPr id="229" name="Google Shape;229;p17"/>
          <p:cNvSpPr txBox="1"/>
          <p:nvPr>
            <p:ph idx="1" type="subTitle"/>
          </p:nvPr>
        </p:nvSpPr>
        <p:spPr>
          <a:xfrm>
            <a:off x="5006225" y="3445650"/>
            <a:ext cx="3470700" cy="50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d"/>
              <a:t>H071181002 Cecilia Tania Emanuella </a:t>
            </a:r>
            <a:endParaRPr/>
          </a:p>
          <a:p>
            <a:pPr indent="0" lvl="0" marL="0" rtl="0" algn="l">
              <a:spcBef>
                <a:spcPts val="0"/>
              </a:spcBef>
              <a:spcAft>
                <a:spcPts val="0"/>
              </a:spcAft>
              <a:buNone/>
            </a:pPr>
            <a:r>
              <a:rPr lang="id"/>
              <a:t>H071181009 </a:t>
            </a:r>
            <a:r>
              <a:rPr lang="id"/>
              <a:t>Moch Djihad Akbar Syah</a:t>
            </a:r>
            <a:endParaRPr/>
          </a:p>
          <a:p>
            <a:pPr indent="0" lvl="0" marL="0" rtl="0" algn="l">
              <a:spcBef>
                <a:spcPts val="0"/>
              </a:spcBef>
              <a:spcAft>
                <a:spcPts val="0"/>
              </a:spcAft>
              <a:buNone/>
            </a:pPr>
            <a:r>
              <a:rPr lang="id"/>
              <a:t>H071181012 </a:t>
            </a:r>
            <a:r>
              <a:rPr lang="id"/>
              <a:t>Musfita</a:t>
            </a:r>
            <a:endParaRPr/>
          </a:p>
          <a:p>
            <a:pPr indent="0" lvl="0" marL="0" rtl="0" algn="l">
              <a:spcBef>
                <a:spcPts val="0"/>
              </a:spcBef>
              <a:spcAft>
                <a:spcPts val="0"/>
              </a:spcAft>
              <a:buNone/>
            </a:pPr>
            <a:r>
              <a:rPr lang="id"/>
              <a:t>H071181019 </a:t>
            </a:r>
            <a:r>
              <a:rPr lang="id"/>
              <a:t>Syarifah Asmul Fauziah</a:t>
            </a:r>
            <a:endParaRPr/>
          </a:p>
          <a:p>
            <a:pPr indent="0" lvl="0" marL="0" rtl="0" algn="l">
              <a:lnSpc>
                <a:spcPct val="100000"/>
              </a:lnSpc>
              <a:spcBef>
                <a:spcPts val="0"/>
              </a:spcBef>
              <a:spcAft>
                <a:spcPts val="0"/>
              </a:spcAft>
              <a:buNone/>
            </a:pPr>
            <a:r>
              <a:rPr lang="id"/>
              <a:t>H071181506 Muh. Rifky Parahian Sopian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6"/>
          <p:cNvSpPr txBox="1"/>
          <p:nvPr>
            <p:ph type="title"/>
          </p:nvPr>
        </p:nvSpPr>
        <p:spPr>
          <a:xfrm>
            <a:off x="2061150" y="587100"/>
            <a:ext cx="502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Perancangan Data Warehouse</a:t>
            </a:r>
            <a:endParaRPr/>
          </a:p>
          <a:p>
            <a:pPr indent="0" lvl="0" marL="0" rtl="0" algn="l">
              <a:spcBef>
                <a:spcPts val="0"/>
              </a:spcBef>
              <a:spcAft>
                <a:spcPts val="0"/>
              </a:spcAft>
              <a:buNone/>
            </a:pPr>
            <a:r>
              <a:t/>
            </a:r>
            <a:endParaRPr/>
          </a:p>
        </p:txBody>
      </p:sp>
      <p:sp>
        <p:nvSpPr>
          <p:cNvPr id="287" name="Google Shape;287;p26"/>
          <p:cNvSpPr txBox="1"/>
          <p:nvPr>
            <p:ph idx="1" type="body"/>
          </p:nvPr>
        </p:nvSpPr>
        <p:spPr>
          <a:xfrm>
            <a:off x="1434450" y="1501200"/>
            <a:ext cx="6275100" cy="263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d" sz="1400">
                <a:solidFill>
                  <a:srgbClr val="FFFFFF"/>
                </a:solidFill>
                <a:latin typeface="Arial"/>
                <a:ea typeface="Arial"/>
                <a:cs typeface="Arial"/>
                <a:sym typeface="Arial"/>
              </a:rPr>
              <a:t>2</a:t>
            </a:r>
            <a:r>
              <a:rPr lang="id" sz="1400">
                <a:solidFill>
                  <a:srgbClr val="FFFFFF"/>
                </a:solidFill>
                <a:latin typeface="Arial"/>
                <a:ea typeface="Arial"/>
                <a:cs typeface="Arial"/>
                <a:sym typeface="Arial"/>
              </a:rPr>
              <a:t>. Pemilihan Grain</a:t>
            </a:r>
            <a:endParaRPr sz="1400">
              <a:solidFill>
                <a:srgbClr val="FFFFFF"/>
              </a:solidFill>
              <a:latin typeface="Arial"/>
              <a:ea typeface="Arial"/>
              <a:cs typeface="Arial"/>
              <a:sym typeface="Arial"/>
            </a:endParaRPr>
          </a:p>
          <a:p>
            <a:pPr indent="0" lvl="0" marL="0" rtl="0" algn="just">
              <a:spcBef>
                <a:spcPts val="1600"/>
              </a:spcBef>
              <a:spcAft>
                <a:spcPts val="1600"/>
              </a:spcAft>
              <a:buNone/>
            </a:pPr>
            <a:r>
              <a:rPr lang="id" sz="1400">
                <a:solidFill>
                  <a:srgbClr val="FFFFFF"/>
                </a:solidFill>
                <a:latin typeface="Arial"/>
                <a:ea typeface="Arial"/>
                <a:cs typeface="Arial"/>
                <a:sym typeface="Arial"/>
              </a:rPr>
              <a:t>Dimensi yang akan dibuat agar terbentuknya tabel pengunjung meliputi dimensi pegawai. </a:t>
            </a:r>
            <a:r>
              <a:rPr lang="id" sz="1400">
                <a:latin typeface="Arial"/>
                <a:ea typeface="Arial"/>
                <a:cs typeface="Arial"/>
                <a:sym typeface="Arial"/>
              </a:rPr>
              <a:t>Dimensi yang akan dibuat agar terbentuknya tabel peminjaman meliputi dimensi buku, dimensi rak, dimensi anggota, serta dimensi pegawai. </a:t>
            </a:r>
            <a:r>
              <a:rPr lang="id" sz="1400">
                <a:solidFill>
                  <a:srgbClr val="FFFFFF"/>
                </a:solidFill>
                <a:latin typeface="Arial"/>
                <a:ea typeface="Arial"/>
                <a:cs typeface="Arial"/>
                <a:sym typeface="Arial"/>
              </a:rPr>
              <a:t>Adapun grain dalam perancangan data warehouse pada </a:t>
            </a:r>
            <a:r>
              <a:rPr lang="id" sz="1400">
                <a:latin typeface="Arial"/>
                <a:ea typeface="Arial"/>
                <a:cs typeface="Arial"/>
                <a:sym typeface="Arial"/>
              </a:rPr>
              <a:t>Data warehouse pada Perpustakaan Universitas Hasanuddin</a:t>
            </a:r>
            <a:r>
              <a:rPr lang="id" sz="1400">
                <a:solidFill>
                  <a:srgbClr val="FFFFFF"/>
                </a:solidFill>
                <a:latin typeface="Arial"/>
                <a:ea typeface="Arial"/>
                <a:cs typeface="Arial"/>
                <a:sym typeface="Arial"/>
              </a:rPr>
              <a:t> meliputi  kategori Buku, kategori Rak, kategori Anggota, kategori Pegawai.</a:t>
            </a:r>
            <a:endParaRPr sz="140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2061150" y="587100"/>
            <a:ext cx="502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Perancangan Data Warehouse</a:t>
            </a:r>
            <a:endParaRPr/>
          </a:p>
          <a:p>
            <a:pPr indent="0" lvl="0" marL="0" rtl="0" algn="l">
              <a:spcBef>
                <a:spcPts val="0"/>
              </a:spcBef>
              <a:spcAft>
                <a:spcPts val="0"/>
              </a:spcAft>
              <a:buNone/>
            </a:pPr>
            <a:r>
              <a:t/>
            </a:r>
            <a:endParaRPr/>
          </a:p>
        </p:txBody>
      </p:sp>
      <p:sp>
        <p:nvSpPr>
          <p:cNvPr id="293" name="Google Shape;293;p27"/>
          <p:cNvSpPr txBox="1"/>
          <p:nvPr>
            <p:ph idx="1" type="body"/>
          </p:nvPr>
        </p:nvSpPr>
        <p:spPr>
          <a:xfrm>
            <a:off x="1434450" y="1501200"/>
            <a:ext cx="6275100" cy="263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d" sz="1400">
                <a:solidFill>
                  <a:srgbClr val="FFFFFF"/>
                </a:solidFill>
                <a:latin typeface="Arial"/>
                <a:ea typeface="Arial"/>
                <a:cs typeface="Arial"/>
                <a:sym typeface="Arial"/>
              </a:rPr>
              <a:t>3</a:t>
            </a:r>
            <a:r>
              <a:rPr lang="id" sz="1400">
                <a:solidFill>
                  <a:srgbClr val="FFFFFF"/>
                </a:solidFill>
                <a:latin typeface="Arial"/>
                <a:ea typeface="Arial"/>
                <a:cs typeface="Arial"/>
                <a:sym typeface="Arial"/>
              </a:rPr>
              <a:t>. </a:t>
            </a:r>
            <a:r>
              <a:rPr lang="id" sz="1400">
                <a:solidFill>
                  <a:srgbClr val="FFFFFF"/>
                </a:solidFill>
                <a:latin typeface="Arial"/>
                <a:ea typeface="Arial"/>
                <a:cs typeface="Arial"/>
                <a:sym typeface="Arial"/>
              </a:rPr>
              <a:t>Identifikasi dan Penyesuaian Dimensi </a:t>
            </a:r>
            <a:endParaRPr sz="1400">
              <a:solidFill>
                <a:srgbClr val="FFFFFF"/>
              </a:solidFill>
              <a:latin typeface="Arial"/>
              <a:ea typeface="Arial"/>
              <a:cs typeface="Arial"/>
              <a:sym typeface="Arial"/>
            </a:endParaRPr>
          </a:p>
          <a:p>
            <a:pPr indent="0" lvl="0" marL="0" rtl="0" algn="just">
              <a:spcBef>
                <a:spcPts val="1600"/>
              </a:spcBef>
              <a:spcAft>
                <a:spcPts val="0"/>
              </a:spcAft>
              <a:buNone/>
            </a:pPr>
            <a:r>
              <a:rPr lang="id" sz="1400">
                <a:solidFill>
                  <a:srgbClr val="FFFFFF"/>
                </a:solidFill>
                <a:latin typeface="Arial"/>
                <a:ea typeface="Arial"/>
                <a:cs typeface="Arial"/>
                <a:sym typeface="Arial"/>
              </a:rPr>
              <a:t>Pada tahap ini dilakukan identifikasi dan penyesuaian dimensi yang terkait dengan fakta yang ditampilkan dalam bentuk matriks. Berikut adalah dimensi yang dipilih untuk masing – masing tabel :</a:t>
            </a:r>
            <a:endParaRPr sz="1400">
              <a:solidFill>
                <a:srgbClr val="FFFFFF"/>
              </a:solidFill>
              <a:latin typeface="Arial"/>
              <a:ea typeface="Arial"/>
              <a:cs typeface="Arial"/>
              <a:sym typeface="Arial"/>
            </a:endParaRPr>
          </a:p>
          <a:p>
            <a:pPr indent="0" lvl="0" marL="0" rtl="0" algn="just">
              <a:spcBef>
                <a:spcPts val="1600"/>
              </a:spcBef>
              <a:spcAft>
                <a:spcPts val="0"/>
              </a:spcAft>
              <a:buNone/>
            </a:pPr>
            <a:r>
              <a:rPr lang="id" sz="1400">
                <a:solidFill>
                  <a:srgbClr val="FFFFFF"/>
                </a:solidFill>
                <a:latin typeface="Arial"/>
                <a:ea typeface="Arial"/>
                <a:cs typeface="Arial"/>
                <a:sym typeface="Arial"/>
              </a:rPr>
              <a:t>Tabel Pengunjung: Dimensi Pegawai</a:t>
            </a:r>
            <a:endParaRPr sz="1400">
              <a:solidFill>
                <a:srgbClr val="FFFFFF"/>
              </a:solidFill>
              <a:latin typeface="Arial"/>
              <a:ea typeface="Arial"/>
              <a:cs typeface="Arial"/>
              <a:sym typeface="Arial"/>
            </a:endParaRPr>
          </a:p>
          <a:p>
            <a:pPr indent="0" lvl="0" marL="0" rtl="0" algn="just">
              <a:spcBef>
                <a:spcPts val="1600"/>
              </a:spcBef>
              <a:spcAft>
                <a:spcPts val="0"/>
              </a:spcAft>
              <a:buNone/>
            </a:pPr>
            <a:r>
              <a:rPr lang="id" sz="1400">
                <a:solidFill>
                  <a:srgbClr val="FFFFFF"/>
                </a:solidFill>
                <a:latin typeface="Arial"/>
                <a:ea typeface="Arial"/>
                <a:cs typeface="Arial"/>
                <a:sym typeface="Arial"/>
              </a:rPr>
              <a:t>Tabel Peminjaman: </a:t>
            </a:r>
            <a:r>
              <a:rPr lang="id" sz="1400">
                <a:latin typeface="Arial"/>
                <a:ea typeface="Arial"/>
                <a:cs typeface="Arial"/>
                <a:sym typeface="Arial"/>
              </a:rPr>
              <a:t>dimensi buku, dimensi rak, dimensi anggota, serta dimensi pegawai</a:t>
            </a:r>
            <a:r>
              <a:rPr lang="id"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a:p>
            <a:pPr indent="0" lvl="0" marL="0" rtl="0" algn="just">
              <a:spcBef>
                <a:spcPts val="1600"/>
              </a:spcBef>
              <a:spcAft>
                <a:spcPts val="1600"/>
              </a:spcAft>
              <a:buNone/>
            </a:pPr>
            <a:r>
              <a:rPr lang="id"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title"/>
          </p:nvPr>
        </p:nvSpPr>
        <p:spPr>
          <a:xfrm>
            <a:off x="1931850" y="328500"/>
            <a:ext cx="502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Perancangan Data Warehouse</a:t>
            </a:r>
            <a:endParaRPr/>
          </a:p>
          <a:p>
            <a:pPr indent="0" lvl="0" marL="0" rtl="0" algn="l">
              <a:spcBef>
                <a:spcPts val="0"/>
              </a:spcBef>
              <a:spcAft>
                <a:spcPts val="0"/>
              </a:spcAft>
              <a:buNone/>
            </a:pPr>
            <a:r>
              <a:t/>
            </a:r>
            <a:endParaRPr/>
          </a:p>
        </p:txBody>
      </p:sp>
      <p:sp>
        <p:nvSpPr>
          <p:cNvPr id="299" name="Google Shape;299;p28"/>
          <p:cNvSpPr txBox="1"/>
          <p:nvPr>
            <p:ph idx="1" type="body"/>
          </p:nvPr>
        </p:nvSpPr>
        <p:spPr>
          <a:xfrm>
            <a:off x="1118375" y="994800"/>
            <a:ext cx="7387200" cy="26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400">
                <a:solidFill>
                  <a:srgbClr val="FFFFFF"/>
                </a:solidFill>
                <a:latin typeface="Arial"/>
                <a:ea typeface="Arial"/>
                <a:cs typeface="Arial"/>
                <a:sym typeface="Arial"/>
              </a:rPr>
              <a:t>4</a:t>
            </a:r>
            <a:r>
              <a:rPr lang="id" sz="1400">
                <a:solidFill>
                  <a:srgbClr val="FFFFFF"/>
                </a:solidFill>
                <a:latin typeface="Arial"/>
                <a:ea typeface="Arial"/>
                <a:cs typeface="Arial"/>
                <a:sym typeface="Arial"/>
              </a:rPr>
              <a:t>. Pemilihan Tabel Pengunjung dan Tabel Peminjaman</a:t>
            </a:r>
            <a:endParaRPr sz="1400">
              <a:solidFill>
                <a:srgbClr val="FFFFFF"/>
              </a:solidFill>
              <a:latin typeface="Arial"/>
              <a:ea typeface="Arial"/>
              <a:cs typeface="Arial"/>
              <a:sym typeface="Arial"/>
            </a:endParaRPr>
          </a:p>
          <a:p>
            <a:pPr indent="0" lvl="0" marL="0" rtl="0" algn="just">
              <a:spcBef>
                <a:spcPts val="1600"/>
              </a:spcBef>
              <a:spcAft>
                <a:spcPts val="0"/>
              </a:spcAft>
              <a:buNone/>
            </a:pPr>
            <a:r>
              <a:rPr lang="id" sz="1400">
                <a:solidFill>
                  <a:srgbClr val="FFFFFF"/>
                </a:solidFill>
                <a:latin typeface="Arial"/>
                <a:ea typeface="Arial"/>
                <a:cs typeface="Arial"/>
                <a:sym typeface="Arial"/>
              </a:rPr>
              <a:t>Pada tahap ini penulis menentukan </a:t>
            </a:r>
            <a:r>
              <a:rPr lang="id" sz="1400">
                <a:latin typeface="Arial"/>
                <a:ea typeface="Arial"/>
                <a:cs typeface="Arial"/>
                <a:sym typeface="Arial"/>
              </a:rPr>
              <a:t>Tabel Pengunjung dan Tabel Peminjaman</a:t>
            </a:r>
            <a:r>
              <a:rPr lang="id" sz="1400">
                <a:solidFill>
                  <a:srgbClr val="FFFFFF"/>
                </a:solidFill>
                <a:latin typeface="Arial"/>
                <a:ea typeface="Arial"/>
                <a:cs typeface="Arial"/>
                <a:sym typeface="Arial"/>
              </a:rPr>
              <a:t> dalam melakukan </a:t>
            </a:r>
            <a:r>
              <a:rPr lang="id" sz="1400">
                <a:latin typeface="Arial"/>
                <a:ea typeface="Arial"/>
                <a:cs typeface="Arial"/>
                <a:sym typeface="Arial"/>
              </a:rPr>
              <a:t>perancangan data warehouse pada Data warehouse pada Perpustakaan Universitas Hasanuddin</a:t>
            </a:r>
            <a:r>
              <a:rPr lang="id" sz="1400">
                <a:solidFill>
                  <a:srgbClr val="FFFFFF"/>
                </a:solidFill>
                <a:latin typeface="Arial"/>
                <a:ea typeface="Arial"/>
                <a:cs typeface="Arial"/>
                <a:sym typeface="Arial"/>
              </a:rPr>
              <a:t>. Tabel fakta digunakan untuk dapat menarik informasi dari dimensi-dimensi yang saling berelasi. Hubungan antara Tabel fakta dan tabel dimensi dapat dilihat pada gambar  dibawah</a:t>
            </a:r>
            <a:endParaRPr sz="1400">
              <a:solidFill>
                <a:srgbClr val="FFFFFF"/>
              </a:solidFill>
              <a:latin typeface="Arial"/>
              <a:ea typeface="Arial"/>
              <a:cs typeface="Arial"/>
              <a:sym typeface="Arial"/>
            </a:endParaRPr>
          </a:p>
          <a:p>
            <a:pPr indent="0" lvl="0" marL="0" rtl="0" algn="l">
              <a:spcBef>
                <a:spcPts val="1600"/>
              </a:spcBef>
              <a:spcAft>
                <a:spcPts val="1600"/>
              </a:spcAft>
              <a:buNone/>
            </a:pPr>
            <a:r>
              <a:rPr lang="id"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p:txBody>
      </p:sp>
      <p:pic>
        <p:nvPicPr>
          <p:cNvPr id="300" name="Google Shape;300;p28"/>
          <p:cNvPicPr preferRelativeResize="0"/>
          <p:nvPr/>
        </p:nvPicPr>
        <p:blipFill>
          <a:blip r:embed="rId3">
            <a:alphaModFix/>
          </a:blip>
          <a:stretch>
            <a:fillRect/>
          </a:stretch>
        </p:blipFill>
        <p:spPr>
          <a:xfrm>
            <a:off x="2532250" y="2930300"/>
            <a:ext cx="4079501" cy="205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2061150" y="526800"/>
            <a:ext cx="502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Perancangan Data Warehouse</a:t>
            </a:r>
            <a:endParaRPr/>
          </a:p>
          <a:p>
            <a:pPr indent="0" lvl="0" marL="0" rtl="0" algn="l">
              <a:spcBef>
                <a:spcPts val="0"/>
              </a:spcBef>
              <a:spcAft>
                <a:spcPts val="0"/>
              </a:spcAft>
              <a:buNone/>
            </a:pPr>
            <a:r>
              <a:t/>
            </a:r>
            <a:endParaRPr/>
          </a:p>
        </p:txBody>
      </p:sp>
      <p:sp>
        <p:nvSpPr>
          <p:cNvPr id="306" name="Google Shape;306;p29"/>
          <p:cNvSpPr txBox="1"/>
          <p:nvPr>
            <p:ph idx="1" type="body"/>
          </p:nvPr>
        </p:nvSpPr>
        <p:spPr>
          <a:xfrm>
            <a:off x="2094600" y="1600500"/>
            <a:ext cx="4954800" cy="19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400">
                <a:solidFill>
                  <a:srgbClr val="FFFFFF"/>
                </a:solidFill>
                <a:latin typeface="Arial"/>
                <a:ea typeface="Arial"/>
                <a:cs typeface="Arial"/>
                <a:sym typeface="Arial"/>
              </a:rPr>
              <a:t>5</a:t>
            </a:r>
            <a:r>
              <a:rPr lang="id" sz="1400">
                <a:solidFill>
                  <a:srgbClr val="FFFFFF"/>
                </a:solidFill>
                <a:latin typeface="Arial"/>
                <a:ea typeface="Arial"/>
                <a:cs typeface="Arial"/>
                <a:sym typeface="Arial"/>
              </a:rPr>
              <a:t>. </a:t>
            </a:r>
            <a:r>
              <a:rPr lang="id" sz="1400">
                <a:solidFill>
                  <a:srgbClr val="FFFFFF"/>
                </a:solidFill>
                <a:latin typeface="Arial"/>
                <a:ea typeface="Arial"/>
                <a:cs typeface="Arial"/>
                <a:sym typeface="Arial"/>
              </a:rPr>
              <a:t>Penyimpanan pre-calculation di tabel pengujung dan tabel peminjaman</a:t>
            </a:r>
            <a:endParaRPr sz="1400">
              <a:solidFill>
                <a:srgbClr val="FFFFFF"/>
              </a:solidFill>
              <a:latin typeface="Arial"/>
              <a:ea typeface="Arial"/>
              <a:cs typeface="Arial"/>
              <a:sym typeface="Arial"/>
            </a:endParaRPr>
          </a:p>
          <a:p>
            <a:pPr indent="0" lvl="0" marL="0" rtl="0" algn="just">
              <a:spcBef>
                <a:spcPts val="1600"/>
              </a:spcBef>
              <a:spcAft>
                <a:spcPts val="1600"/>
              </a:spcAft>
              <a:buNone/>
            </a:pPr>
            <a:r>
              <a:rPr lang="id" sz="1400">
                <a:solidFill>
                  <a:srgbClr val="FFFFFF"/>
                </a:solidFill>
                <a:latin typeface="Arial"/>
                <a:ea typeface="Arial"/>
                <a:cs typeface="Arial"/>
                <a:sym typeface="Arial"/>
              </a:rPr>
              <a:t>Setelah tabel dipilih, maka dilakukan pengkajian ulang untuk menentukan apakah dapat digunakan untuk precalculations. Tabel pengunjung dan tabel peminjaman ini berelasi dengan tabel </a:t>
            </a:r>
            <a:r>
              <a:rPr lang="id" sz="1400">
                <a:latin typeface="Arial"/>
                <a:ea typeface="Arial"/>
                <a:cs typeface="Arial"/>
                <a:sym typeface="Arial"/>
              </a:rPr>
              <a:t>dimensi buku, tabel dimensi rak, tabel dimensi anggota, serta tabel dimensi pegawai.</a:t>
            </a:r>
            <a:endParaRPr sz="1400">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0"/>
          <p:cNvSpPr txBox="1"/>
          <p:nvPr>
            <p:ph type="title"/>
          </p:nvPr>
        </p:nvSpPr>
        <p:spPr>
          <a:xfrm>
            <a:off x="2061150" y="351775"/>
            <a:ext cx="502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Perancangan Data Warehouse</a:t>
            </a:r>
            <a:endParaRPr/>
          </a:p>
          <a:p>
            <a:pPr indent="0" lvl="0" marL="0" rtl="0" algn="l">
              <a:spcBef>
                <a:spcPts val="0"/>
              </a:spcBef>
              <a:spcAft>
                <a:spcPts val="0"/>
              </a:spcAft>
              <a:buNone/>
            </a:pPr>
            <a:r>
              <a:t/>
            </a:r>
            <a:endParaRPr/>
          </a:p>
        </p:txBody>
      </p:sp>
      <p:sp>
        <p:nvSpPr>
          <p:cNvPr id="312" name="Google Shape;312;p30"/>
          <p:cNvSpPr txBox="1"/>
          <p:nvPr>
            <p:ph idx="1" type="body"/>
          </p:nvPr>
        </p:nvSpPr>
        <p:spPr>
          <a:xfrm>
            <a:off x="1375725" y="1117125"/>
            <a:ext cx="6990300" cy="19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400">
                <a:solidFill>
                  <a:srgbClr val="FFFFFF"/>
                </a:solidFill>
                <a:latin typeface="Arial"/>
                <a:ea typeface="Arial"/>
                <a:cs typeface="Arial"/>
                <a:sym typeface="Arial"/>
              </a:rPr>
              <a:t>6</a:t>
            </a:r>
            <a:r>
              <a:rPr lang="id" sz="1400">
                <a:solidFill>
                  <a:srgbClr val="FFFFFF"/>
                </a:solidFill>
                <a:latin typeface="Arial"/>
                <a:ea typeface="Arial"/>
                <a:cs typeface="Arial"/>
                <a:sym typeface="Arial"/>
              </a:rPr>
              <a:t>. </a:t>
            </a:r>
            <a:r>
              <a:rPr lang="id" sz="1400">
                <a:solidFill>
                  <a:srgbClr val="FFFFFF"/>
                </a:solidFill>
                <a:latin typeface="Arial"/>
                <a:ea typeface="Arial"/>
                <a:cs typeface="Arial"/>
                <a:sym typeface="Arial"/>
              </a:rPr>
              <a:t>Memastikan Tabel Dimensi</a:t>
            </a:r>
            <a:endParaRPr sz="1400">
              <a:solidFill>
                <a:srgbClr val="FFFFFF"/>
              </a:solidFill>
              <a:latin typeface="Arial"/>
              <a:ea typeface="Arial"/>
              <a:cs typeface="Arial"/>
              <a:sym typeface="Arial"/>
            </a:endParaRPr>
          </a:p>
          <a:p>
            <a:pPr indent="0" lvl="0" marL="0" rtl="0" algn="just">
              <a:spcBef>
                <a:spcPts val="1600"/>
              </a:spcBef>
              <a:spcAft>
                <a:spcPts val="0"/>
              </a:spcAft>
              <a:buNone/>
            </a:pPr>
            <a:r>
              <a:rPr lang="id" sz="1400">
                <a:solidFill>
                  <a:srgbClr val="FFFFFF"/>
                </a:solidFill>
                <a:latin typeface="Arial"/>
                <a:ea typeface="Arial"/>
                <a:cs typeface="Arial"/>
                <a:sym typeface="Arial"/>
              </a:rPr>
              <a:t>Dalam tahap ini, penulis menggambarkan secara rinci serta memberikan keterangan selengkapnya pada tabel dimensi yang bermaksud agar dapat dipahami dan mudah dimengerti oleh user.</a:t>
            </a:r>
            <a:endParaRPr sz="1400">
              <a:solidFill>
                <a:srgbClr val="FFFFFF"/>
              </a:solidFill>
              <a:latin typeface="Arial"/>
              <a:ea typeface="Arial"/>
              <a:cs typeface="Arial"/>
              <a:sym typeface="Arial"/>
            </a:endParaRPr>
          </a:p>
          <a:p>
            <a:pPr indent="0" lvl="0" marL="0" rtl="0" algn="l">
              <a:spcBef>
                <a:spcPts val="1600"/>
              </a:spcBef>
              <a:spcAft>
                <a:spcPts val="0"/>
              </a:spcAft>
              <a:buNone/>
            </a:pPr>
            <a:r>
              <a:t/>
            </a:r>
            <a:endParaRPr sz="1400">
              <a:solidFill>
                <a:srgbClr val="FFFFFF"/>
              </a:solidFill>
              <a:latin typeface="Arial"/>
              <a:ea typeface="Arial"/>
              <a:cs typeface="Arial"/>
              <a:sym typeface="Arial"/>
            </a:endParaRPr>
          </a:p>
          <a:p>
            <a:pPr indent="0" lvl="0" marL="0" rtl="0" algn="l">
              <a:spcBef>
                <a:spcPts val="1600"/>
              </a:spcBef>
              <a:spcAft>
                <a:spcPts val="1600"/>
              </a:spcAft>
              <a:buNone/>
            </a:pPr>
            <a:r>
              <a:rPr lang="id" sz="1400">
                <a:solidFill>
                  <a:srgbClr val="FFFFFF"/>
                </a:solidFill>
                <a:latin typeface="Arial"/>
                <a:ea typeface="Arial"/>
                <a:cs typeface="Arial"/>
                <a:sym typeface="Arial"/>
              </a:rPr>
              <a:t> </a:t>
            </a:r>
            <a:endParaRPr sz="1400">
              <a:solidFill>
                <a:srgbClr val="FFFFFF"/>
              </a:solidFill>
              <a:latin typeface="Arial"/>
              <a:ea typeface="Arial"/>
              <a:cs typeface="Arial"/>
              <a:sym typeface="Arial"/>
            </a:endParaRPr>
          </a:p>
        </p:txBody>
      </p:sp>
      <p:pic>
        <p:nvPicPr>
          <p:cNvPr id="313" name="Google Shape;313;p30"/>
          <p:cNvPicPr preferRelativeResize="0"/>
          <p:nvPr/>
        </p:nvPicPr>
        <p:blipFill>
          <a:blip r:embed="rId3">
            <a:alphaModFix/>
          </a:blip>
          <a:stretch>
            <a:fillRect/>
          </a:stretch>
        </p:blipFill>
        <p:spPr>
          <a:xfrm>
            <a:off x="641820" y="2561688"/>
            <a:ext cx="3213562" cy="1005400"/>
          </a:xfrm>
          <a:prstGeom prst="rect">
            <a:avLst/>
          </a:prstGeom>
          <a:noFill/>
          <a:ln>
            <a:noFill/>
          </a:ln>
        </p:spPr>
      </p:pic>
      <p:pic>
        <p:nvPicPr>
          <p:cNvPr id="314" name="Google Shape;314;p30"/>
          <p:cNvPicPr preferRelativeResize="0"/>
          <p:nvPr/>
        </p:nvPicPr>
        <p:blipFill>
          <a:blip r:embed="rId4">
            <a:alphaModFix/>
          </a:blip>
          <a:stretch>
            <a:fillRect/>
          </a:stretch>
        </p:blipFill>
        <p:spPr>
          <a:xfrm>
            <a:off x="641825" y="3694369"/>
            <a:ext cx="3213550" cy="1289113"/>
          </a:xfrm>
          <a:prstGeom prst="rect">
            <a:avLst/>
          </a:prstGeom>
          <a:noFill/>
          <a:ln>
            <a:noFill/>
          </a:ln>
        </p:spPr>
      </p:pic>
      <p:pic>
        <p:nvPicPr>
          <p:cNvPr id="315" name="Google Shape;315;p30"/>
          <p:cNvPicPr preferRelativeResize="0"/>
          <p:nvPr/>
        </p:nvPicPr>
        <p:blipFill>
          <a:blip r:embed="rId5">
            <a:alphaModFix/>
          </a:blip>
          <a:stretch>
            <a:fillRect/>
          </a:stretch>
        </p:blipFill>
        <p:spPr>
          <a:xfrm>
            <a:off x="4109029" y="3208050"/>
            <a:ext cx="2208017" cy="1005375"/>
          </a:xfrm>
          <a:prstGeom prst="rect">
            <a:avLst/>
          </a:prstGeom>
          <a:noFill/>
          <a:ln>
            <a:noFill/>
          </a:ln>
        </p:spPr>
      </p:pic>
      <p:pic>
        <p:nvPicPr>
          <p:cNvPr id="316" name="Google Shape;316;p30"/>
          <p:cNvPicPr preferRelativeResize="0"/>
          <p:nvPr/>
        </p:nvPicPr>
        <p:blipFill>
          <a:blip r:embed="rId6">
            <a:alphaModFix/>
          </a:blip>
          <a:stretch>
            <a:fillRect/>
          </a:stretch>
        </p:blipFill>
        <p:spPr>
          <a:xfrm>
            <a:off x="6570700" y="3208037"/>
            <a:ext cx="2275151" cy="1005375"/>
          </a:xfrm>
          <a:prstGeom prst="rect">
            <a:avLst/>
          </a:prstGeom>
          <a:noFill/>
          <a:ln>
            <a:noFill/>
          </a:ln>
        </p:spPr>
      </p:pic>
      <p:pic>
        <p:nvPicPr>
          <p:cNvPr id="317" name="Google Shape;317;p30"/>
          <p:cNvPicPr preferRelativeResize="0"/>
          <p:nvPr/>
        </p:nvPicPr>
        <p:blipFill>
          <a:blip r:embed="rId7">
            <a:alphaModFix/>
          </a:blip>
          <a:stretch>
            <a:fillRect/>
          </a:stretch>
        </p:blipFill>
        <p:spPr>
          <a:xfrm>
            <a:off x="4109013" y="2349782"/>
            <a:ext cx="3690824" cy="704275"/>
          </a:xfrm>
          <a:prstGeom prst="rect">
            <a:avLst/>
          </a:prstGeom>
          <a:noFill/>
          <a:ln>
            <a:noFill/>
          </a:ln>
        </p:spPr>
      </p:pic>
      <p:pic>
        <p:nvPicPr>
          <p:cNvPr id="318" name="Google Shape;318;p30"/>
          <p:cNvPicPr preferRelativeResize="0"/>
          <p:nvPr/>
        </p:nvPicPr>
        <p:blipFill>
          <a:blip r:embed="rId8">
            <a:alphaModFix/>
          </a:blip>
          <a:stretch>
            <a:fillRect/>
          </a:stretch>
        </p:blipFill>
        <p:spPr>
          <a:xfrm>
            <a:off x="4109025" y="4367427"/>
            <a:ext cx="3213549" cy="6160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1"/>
          <p:cNvSpPr txBox="1"/>
          <p:nvPr>
            <p:ph type="title"/>
          </p:nvPr>
        </p:nvSpPr>
        <p:spPr>
          <a:xfrm>
            <a:off x="2061150" y="351775"/>
            <a:ext cx="502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Perancangan Data Warehouse</a:t>
            </a:r>
            <a:endParaRPr/>
          </a:p>
          <a:p>
            <a:pPr indent="0" lvl="0" marL="0" rtl="0" algn="l">
              <a:spcBef>
                <a:spcPts val="0"/>
              </a:spcBef>
              <a:spcAft>
                <a:spcPts val="0"/>
              </a:spcAft>
              <a:buNone/>
            </a:pPr>
            <a:r>
              <a:t/>
            </a:r>
            <a:endParaRPr/>
          </a:p>
        </p:txBody>
      </p:sp>
      <p:sp>
        <p:nvSpPr>
          <p:cNvPr id="324" name="Google Shape;324;p31"/>
          <p:cNvSpPr txBox="1"/>
          <p:nvPr>
            <p:ph idx="1" type="body"/>
          </p:nvPr>
        </p:nvSpPr>
        <p:spPr>
          <a:xfrm>
            <a:off x="1375725" y="1117125"/>
            <a:ext cx="6990300" cy="31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d" sz="1400">
                <a:solidFill>
                  <a:srgbClr val="FFFFFF"/>
                </a:solidFill>
                <a:latin typeface="Arial"/>
                <a:ea typeface="Arial"/>
                <a:cs typeface="Arial"/>
                <a:sym typeface="Arial"/>
              </a:rPr>
              <a:t>7</a:t>
            </a:r>
            <a:r>
              <a:rPr lang="id" sz="1400">
                <a:solidFill>
                  <a:srgbClr val="FFFFFF"/>
                </a:solidFill>
                <a:latin typeface="Arial"/>
                <a:ea typeface="Arial"/>
                <a:cs typeface="Arial"/>
                <a:sym typeface="Arial"/>
              </a:rPr>
              <a:t>. </a:t>
            </a:r>
            <a:r>
              <a:rPr lang="id" sz="1400">
                <a:solidFill>
                  <a:srgbClr val="FFFFFF"/>
                </a:solidFill>
                <a:latin typeface="Arial"/>
                <a:ea typeface="Arial"/>
                <a:cs typeface="Arial"/>
                <a:sym typeface="Arial"/>
              </a:rPr>
              <a:t>Pemilihan durasi database</a:t>
            </a:r>
            <a:endParaRPr sz="1400">
              <a:solidFill>
                <a:srgbClr val="FFFFFF"/>
              </a:solidFill>
              <a:latin typeface="Arial"/>
              <a:ea typeface="Arial"/>
              <a:cs typeface="Arial"/>
              <a:sym typeface="Arial"/>
            </a:endParaRPr>
          </a:p>
          <a:p>
            <a:pPr indent="0" lvl="0" marL="0" rtl="0" algn="just">
              <a:spcBef>
                <a:spcPts val="1600"/>
              </a:spcBef>
              <a:spcAft>
                <a:spcPts val="0"/>
              </a:spcAft>
              <a:buNone/>
            </a:pPr>
            <a:r>
              <a:rPr lang="id" sz="1400">
                <a:solidFill>
                  <a:srgbClr val="FFFFFF"/>
                </a:solidFill>
                <a:latin typeface="Arial"/>
                <a:ea typeface="Arial"/>
                <a:cs typeface="Arial"/>
                <a:sym typeface="Arial"/>
              </a:rPr>
              <a:t>Durasi yang masukan kedalam database Data Warehouse ialah empat tahun.</a:t>
            </a:r>
            <a:endParaRPr sz="1400">
              <a:solidFill>
                <a:srgbClr val="FFFFFF"/>
              </a:solidFill>
              <a:latin typeface="Arial"/>
              <a:ea typeface="Arial"/>
              <a:cs typeface="Arial"/>
              <a:sym typeface="Arial"/>
            </a:endParaRPr>
          </a:p>
          <a:p>
            <a:pPr indent="0" lvl="0" marL="0" rtl="0" algn="just">
              <a:spcBef>
                <a:spcPts val="1600"/>
              </a:spcBef>
              <a:spcAft>
                <a:spcPts val="0"/>
              </a:spcAft>
              <a:buNone/>
            </a:pPr>
            <a:r>
              <a:rPr lang="id" sz="1400">
                <a:solidFill>
                  <a:srgbClr val="FFFFFF"/>
                </a:solidFill>
                <a:latin typeface="Arial"/>
                <a:ea typeface="Arial"/>
                <a:cs typeface="Arial"/>
                <a:sym typeface="Arial"/>
              </a:rPr>
              <a:t>Tabel durasi dapat dilihat :</a:t>
            </a:r>
            <a:endParaRPr sz="1400">
              <a:solidFill>
                <a:srgbClr val="FFFFFF"/>
              </a:solidFill>
              <a:latin typeface="Arial"/>
              <a:ea typeface="Arial"/>
              <a:cs typeface="Arial"/>
              <a:sym typeface="Arial"/>
            </a:endParaRPr>
          </a:p>
          <a:p>
            <a:pPr indent="0" lvl="0" marL="0" rtl="0" algn="just">
              <a:spcBef>
                <a:spcPts val="1600"/>
              </a:spcBef>
              <a:spcAft>
                <a:spcPts val="1600"/>
              </a:spcAft>
              <a:buNone/>
            </a:pPr>
            <a:r>
              <a:t/>
            </a:r>
            <a:endParaRPr sz="1400">
              <a:solidFill>
                <a:srgbClr val="FFFFFF"/>
              </a:solidFill>
              <a:latin typeface="Arial"/>
              <a:ea typeface="Arial"/>
              <a:cs typeface="Arial"/>
              <a:sym typeface="Arial"/>
            </a:endParaRPr>
          </a:p>
        </p:txBody>
      </p:sp>
      <p:graphicFrame>
        <p:nvGraphicFramePr>
          <p:cNvPr id="325" name="Google Shape;325;p31"/>
          <p:cNvGraphicFramePr/>
          <p:nvPr/>
        </p:nvGraphicFramePr>
        <p:xfrm>
          <a:off x="952500" y="2925550"/>
          <a:ext cx="3000000" cy="3000000"/>
        </p:xfrm>
        <a:graphic>
          <a:graphicData uri="http://schemas.openxmlformats.org/drawingml/2006/table">
            <a:tbl>
              <a:tblPr>
                <a:noFill/>
                <a:tableStyleId>{DBEC46A7-FB1E-49DB-B808-8AF53583113C}</a:tableStyleId>
              </a:tblPr>
              <a:tblGrid>
                <a:gridCol w="1447800"/>
                <a:gridCol w="1447800"/>
                <a:gridCol w="1447800"/>
                <a:gridCol w="1447800"/>
                <a:gridCol w="1447800"/>
              </a:tblGrid>
              <a:tr h="381000">
                <a:tc>
                  <a:txBody>
                    <a:bodyPr/>
                    <a:lstStyle/>
                    <a:p>
                      <a:pPr indent="0" lvl="0" marL="0" rtl="0" algn="just">
                        <a:spcBef>
                          <a:spcPts val="0"/>
                        </a:spcBef>
                        <a:spcAft>
                          <a:spcPts val="0"/>
                        </a:spcAft>
                        <a:buNone/>
                      </a:pPr>
                      <a:r>
                        <a:rPr lang="id" sz="1000"/>
                        <a:t>Nama Data Warehouse</a:t>
                      </a:r>
                      <a:endParaRPr sz="1000"/>
                    </a:p>
                  </a:txBody>
                  <a:tcPr marT="91425" marB="91425" marR="91425" marL="91425">
                    <a:solidFill>
                      <a:srgbClr val="FFFFFF"/>
                    </a:solidFill>
                  </a:tcPr>
                </a:tc>
                <a:tc>
                  <a:txBody>
                    <a:bodyPr/>
                    <a:lstStyle/>
                    <a:p>
                      <a:pPr indent="0" lvl="0" marL="0" rtl="0" algn="just">
                        <a:spcBef>
                          <a:spcPts val="0"/>
                        </a:spcBef>
                        <a:spcAft>
                          <a:spcPts val="0"/>
                        </a:spcAft>
                        <a:buNone/>
                      </a:pPr>
                      <a:r>
                        <a:rPr lang="id" sz="1000"/>
                        <a:t>Database</a:t>
                      </a:r>
                      <a:endParaRPr sz="1000"/>
                    </a:p>
                  </a:txBody>
                  <a:tcPr marT="91425" marB="91425" marR="91425" marL="91425">
                    <a:solidFill>
                      <a:srgbClr val="FFFFFF"/>
                    </a:solidFill>
                  </a:tcPr>
                </a:tc>
                <a:tc>
                  <a:txBody>
                    <a:bodyPr/>
                    <a:lstStyle/>
                    <a:p>
                      <a:pPr indent="0" lvl="0" marL="0" rtl="0" algn="just">
                        <a:spcBef>
                          <a:spcPts val="0"/>
                        </a:spcBef>
                        <a:spcAft>
                          <a:spcPts val="0"/>
                        </a:spcAft>
                        <a:buNone/>
                      </a:pPr>
                      <a:r>
                        <a:rPr lang="id" sz="1000"/>
                        <a:t>Database ada sejak tahun</a:t>
                      </a:r>
                      <a:endParaRPr sz="1000"/>
                    </a:p>
                  </a:txBody>
                  <a:tcPr marT="91425" marB="91425" marR="91425" marL="91425">
                    <a:solidFill>
                      <a:srgbClr val="FFFFFF"/>
                    </a:solidFill>
                  </a:tcPr>
                </a:tc>
                <a:tc>
                  <a:txBody>
                    <a:bodyPr/>
                    <a:lstStyle/>
                    <a:p>
                      <a:pPr indent="0" lvl="0" marL="0" rtl="0" algn="just">
                        <a:spcBef>
                          <a:spcPts val="0"/>
                        </a:spcBef>
                        <a:spcAft>
                          <a:spcPts val="0"/>
                        </a:spcAft>
                        <a:buNone/>
                      </a:pPr>
                      <a:r>
                        <a:rPr lang="id" sz="1000"/>
                        <a:t>Data yang masuk ke Data Warehouse</a:t>
                      </a:r>
                      <a:endParaRPr sz="1000"/>
                    </a:p>
                  </a:txBody>
                  <a:tcPr marT="91425" marB="91425" marR="91425" marL="91425">
                    <a:solidFill>
                      <a:srgbClr val="FFFFFF"/>
                    </a:solidFill>
                  </a:tcPr>
                </a:tc>
                <a:tc>
                  <a:txBody>
                    <a:bodyPr/>
                    <a:lstStyle/>
                    <a:p>
                      <a:pPr indent="0" lvl="0" marL="0" rtl="0" algn="just">
                        <a:spcBef>
                          <a:spcPts val="0"/>
                        </a:spcBef>
                        <a:spcAft>
                          <a:spcPts val="0"/>
                        </a:spcAft>
                        <a:buNone/>
                      </a:pPr>
                      <a:r>
                        <a:rPr lang="id" sz="1000"/>
                        <a:t>Data dalam Data Warehouse</a:t>
                      </a:r>
                      <a:endParaRPr sz="1000"/>
                    </a:p>
                  </a:txBody>
                  <a:tcPr marT="91425" marB="91425" marR="91425" marL="91425">
                    <a:solidFill>
                      <a:srgbClr val="FFFFFF"/>
                    </a:solidFill>
                  </a:tcPr>
                </a:tc>
              </a:tr>
              <a:tr h="381000">
                <a:tc>
                  <a:txBody>
                    <a:bodyPr/>
                    <a:lstStyle/>
                    <a:p>
                      <a:pPr indent="0" lvl="0" marL="0" rtl="0" algn="l">
                        <a:spcBef>
                          <a:spcPts val="0"/>
                        </a:spcBef>
                        <a:spcAft>
                          <a:spcPts val="0"/>
                        </a:spcAft>
                        <a:buNone/>
                      </a:pPr>
                      <a:r>
                        <a:rPr lang="id" sz="1000"/>
                        <a:t>Data Perpustakaan Universitas Hasanuddin</a:t>
                      </a:r>
                      <a:endParaRPr sz="1000"/>
                    </a:p>
                  </a:txBody>
                  <a:tcPr marT="91425" marB="91425" marR="91425" marL="91425">
                    <a:solidFill>
                      <a:srgbClr val="FFFFFF"/>
                    </a:solidFill>
                  </a:tcPr>
                </a:tc>
                <a:tc>
                  <a:txBody>
                    <a:bodyPr/>
                    <a:lstStyle/>
                    <a:p>
                      <a:pPr indent="0" lvl="0" marL="0" rtl="0" algn="l">
                        <a:spcBef>
                          <a:spcPts val="0"/>
                        </a:spcBef>
                        <a:spcAft>
                          <a:spcPts val="0"/>
                        </a:spcAft>
                        <a:buNone/>
                      </a:pPr>
                      <a:r>
                        <a:rPr lang="id" sz="1000"/>
                        <a:t>dw_perpustakaan</a:t>
                      </a:r>
                      <a:endParaRPr sz="1000"/>
                    </a:p>
                  </a:txBody>
                  <a:tcPr marT="91425" marB="91425" marR="91425" marL="91425">
                    <a:solidFill>
                      <a:srgbClr val="FFFFFF"/>
                    </a:solidFill>
                  </a:tcPr>
                </a:tc>
                <a:tc>
                  <a:txBody>
                    <a:bodyPr/>
                    <a:lstStyle/>
                    <a:p>
                      <a:pPr indent="0" lvl="0" marL="0" rtl="0" algn="l">
                        <a:spcBef>
                          <a:spcPts val="0"/>
                        </a:spcBef>
                        <a:spcAft>
                          <a:spcPts val="0"/>
                        </a:spcAft>
                        <a:buNone/>
                      </a:pPr>
                      <a:r>
                        <a:rPr lang="id" sz="1000"/>
                        <a:t>2017</a:t>
                      </a:r>
                      <a:endParaRPr sz="1000"/>
                    </a:p>
                  </a:txBody>
                  <a:tcPr marT="91425" marB="91425" marR="91425" marL="91425">
                    <a:solidFill>
                      <a:srgbClr val="FFFFFF"/>
                    </a:solidFill>
                  </a:tcPr>
                </a:tc>
                <a:tc>
                  <a:txBody>
                    <a:bodyPr/>
                    <a:lstStyle/>
                    <a:p>
                      <a:pPr indent="0" lvl="0" marL="0" rtl="0" algn="l">
                        <a:spcBef>
                          <a:spcPts val="0"/>
                        </a:spcBef>
                        <a:spcAft>
                          <a:spcPts val="0"/>
                        </a:spcAft>
                        <a:buNone/>
                      </a:pPr>
                      <a:r>
                        <a:rPr lang="id" sz="1000"/>
                        <a:t>2017-2020</a:t>
                      </a:r>
                      <a:endParaRPr sz="1000"/>
                    </a:p>
                  </a:txBody>
                  <a:tcPr marT="91425" marB="91425" marR="91425" marL="91425">
                    <a:solidFill>
                      <a:srgbClr val="FFFFFF"/>
                    </a:solidFill>
                  </a:tcPr>
                </a:tc>
                <a:tc>
                  <a:txBody>
                    <a:bodyPr/>
                    <a:lstStyle/>
                    <a:p>
                      <a:pPr indent="0" lvl="0" marL="0" rtl="0" algn="l">
                        <a:spcBef>
                          <a:spcPts val="0"/>
                        </a:spcBef>
                        <a:spcAft>
                          <a:spcPts val="0"/>
                        </a:spcAft>
                        <a:buNone/>
                      </a:pPr>
                      <a:r>
                        <a:rPr lang="id" sz="1000"/>
                        <a:t>4 Tahun</a:t>
                      </a:r>
                      <a:endParaRPr sz="1000"/>
                    </a:p>
                  </a:txBody>
                  <a:tcPr marT="91425" marB="91425" marR="91425" marL="91425">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2"/>
          <p:cNvSpPr txBox="1"/>
          <p:nvPr>
            <p:ph type="title"/>
          </p:nvPr>
        </p:nvSpPr>
        <p:spPr>
          <a:xfrm>
            <a:off x="2061150" y="351775"/>
            <a:ext cx="502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Perancangan Data Warehouse</a:t>
            </a:r>
            <a:endParaRPr/>
          </a:p>
          <a:p>
            <a:pPr indent="0" lvl="0" marL="0" rtl="0" algn="l">
              <a:spcBef>
                <a:spcPts val="0"/>
              </a:spcBef>
              <a:spcAft>
                <a:spcPts val="0"/>
              </a:spcAft>
              <a:buNone/>
            </a:pPr>
            <a:r>
              <a:t/>
            </a:r>
            <a:endParaRPr/>
          </a:p>
        </p:txBody>
      </p:sp>
      <p:sp>
        <p:nvSpPr>
          <p:cNvPr id="331" name="Google Shape;331;p32"/>
          <p:cNvSpPr txBox="1"/>
          <p:nvPr>
            <p:ph idx="1" type="body"/>
          </p:nvPr>
        </p:nvSpPr>
        <p:spPr>
          <a:xfrm>
            <a:off x="1375725" y="1117125"/>
            <a:ext cx="6990300" cy="310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400">
              <a:solidFill>
                <a:srgbClr val="FFFFFF"/>
              </a:solidFill>
              <a:latin typeface="Arial"/>
              <a:ea typeface="Arial"/>
              <a:cs typeface="Arial"/>
              <a:sym typeface="Arial"/>
            </a:endParaRPr>
          </a:p>
          <a:p>
            <a:pPr indent="0" lvl="0" marL="0" rtl="0" algn="just">
              <a:spcBef>
                <a:spcPts val="1600"/>
              </a:spcBef>
              <a:spcAft>
                <a:spcPts val="0"/>
              </a:spcAft>
              <a:buNone/>
            </a:pPr>
            <a:r>
              <a:rPr lang="id" sz="1400">
                <a:solidFill>
                  <a:srgbClr val="FFFFFF"/>
                </a:solidFill>
                <a:latin typeface="Arial"/>
                <a:ea typeface="Arial"/>
                <a:cs typeface="Arial"/>
                <a:sym typeface="Arial"/>
              </a:rPr>
              <a:t>8.  Melacak perubahan dari dimensi secara perlahan</a:t>
            </a:r>
            <a:endParaRPr sz="1400">
              <a:solidFill>
                <a:srgbClr val="FFFFFF"/>
              </a:solidFill>
              <a:latin typeface="Arial"/>
              <a:ea typeface="Arial"/>
              <a:cs typeface="Arial"/>
              <a:sym typeface="Arial"/>
            </a:endParaRPr>
          </a:p>
          <a:p>
            <a:pPr indent="0" lvl="0" marL="0" rtl="0" algn="just">
              <a:spcBef>
                <a:spcPts val="1600"/>
              </a:spcBef>
              <a:spcAft>
                <a:spcPts val="1600"/>
              </a:spcAft>
              <a:buNone/>
            </a:pPr>
            <a:r>
              <a:rPr lang="id" sz="1400">
                <a:solidFill>
                  <a:srgbClr val="FFFFFF"/>
                </a:solidFill>
                <a:latin typeface="Arial"/>
                <a:ea typeface="Arial"/>
                <a:cs typeface="Arial"/>
                <a:sym typeface="Arial"/>
              </a:rPr>
              <a:t>Pada atribut dimensi tidak semuanya memiliki nilai yang tetap, ada beberapa kemungkinan atribut tersebut akan berubah dalam waktu yang cukup lama. Oleh karena itu data yang sudah lama harus dilakukan pembaharuan data untuk tetap menjaga keakuratan data.</a:t>
            </a:r>
            <a:endParaRPr sz="1400">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2061150" y="351775"/>
            <a:ext cx="502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Perancangan Data Warehouse</a:t>
            </a:r>
            <a:endParaRPr/>
          </a:p>
          <a:p>
            <a:pPr indent="0" lvl="0" marL="0" rtl="0" algn="l">
              <a:spcBef>
                <a:spcPts val="0"/>
              </a:spcBef>
              <a:spcAft>
                <a:spcPts val="0"/>
              </a:spcAft>
              <a:buNone/>
            </a:pPr>
            <a:r>
              <a:t/>
            </a:r>
            <a:endParaRPr/>
          </a:p>
        </p:txBody>
      </p:sp>
      <p:sp>
        <p:nvSpPr>
          <p:cNvPr id="337" name="Google Shape;337;p33"/>
          <p:cNvSpPr txBox="1"/>
          <p:nvPr>
            <p:ph idx="1" type="body"/>
          </p:nvPr>
        </p:nvSpPr>
        <p:spPr>
          <a:xfrm>
            <a:off x="1375725" y="1117125"/>
            <a:ext cx="6990300" cy="31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400">
                <a:solidFill>
                  <a:srgbClr val="FFFFFF"/>
                </a:solidFill>
              </a:rPr>
              <a:t>9. Penentuan prioritas dan model query</a:t>
            </a:r>
            <a:endParaRPr sz="1400">
              <a:solidFill>
                <a:srgbClr val="FFFFFF"/>
              </a:solidFill>
            </a:endParaRPr>
          </a:p>
          <a:p>
            <a:pPr indent="0" lvl="0" marL="0" rtl="0" algn="just">
              <a:spcBef>
                <a:spcPts val="1600"/>
              </a:spcBef>
              <a:spcAft>
                <a:spcPts val="1600"/>
              </a:spcAft>
              <a:buNone/>
            </a:pPr>
            <a:r>
              <a:rPr lang="id" sz="1400">
                <a:solidFill>
                  <a:srgbClr val="FFFFFF"/>
                </a:solidFill>
              </a:rPr>
              <a:t>Keberadaan dari ringkasan dan penjumlahan dalam tahapan ini sangat dipertimbangkan karena akan berpengaruh pada rancangan fisik. Dalam perancangan sebuah data warehouse kapasitas penyimpanan sangat berpengaruh dan harus dipertimbangkan karena semakin banyak data kapasitas memori yang dibutuhkan harus semakin besar.</a:t>
            </a:r>
            <a:endParaRPr sz="14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type="title"/>
          </p:nvPr>
        </p:nvSpPr>
        <p:spPr>
          <a:xfrm>
            <a:off x="2061150" y="351775"/>
            <a:ext cx="50217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t>Mengambil Data</a:t>
            </a:r>
            <a:endParaRPr/>
          </a:p>
        </p:txBody>
      </p:sp>
      <p:sp>
        <p:nvSpPr>
          <p:cNvPr id="343" name="Google Shape;343;p34"/>
          <p:cNvSpPr txBox="1"/>
          <p:nvPr>
            <p:ph idx="1" type="body"/>
          </p:nvPr>
        </p:nvSpPr>
        <p:spPr>
          <a:xfrm>
            <a:off x="1375725" y="1117125"/>
            <a:ext cx="6990300" cy="3106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id" sz="1800">
                <a:solidFill>
                  <a:srgbClr val="FFFFFF"/>
                </a:solidFill>
              </a:rPr>
              <a:t>Data yang diambil berasal dari Perpustakaan Universitas Hasanuddin. Data berdasarkan pada tahun 2017-2020 merupakan data Anggota, Pegawai, Buku,  dan Rak.</a:t>
            </a:r>
            <a:endParaRPr sz="1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5"/>
          <p:cNvSpPr txBox="1"/>
          <p:nvPr>
            <p:ph type="title"/>
          </p:nvPr>
        </p:nvSpPr>
        <p:spPr>
          <a:xfrm>
            <a:off x="2061150" y="351775"/>
            <a:ext cx="50217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d">
                <a:solidFill>
                  <a:srgbClr val="FFFFFF"/>
                </a:solidFill>
              </a:rPr>
              <a:t>Penginputan Data ke dalam Database Perpustakaan</a:t>
            </a:r>
            <a:endParaRPr/>
          </a:p>
        </p:txBody>
      </p:sp>
      <p:sp>
        <p:nvSpPr>
          <p:cNvPr id="349" name="Google Shape;349;p35"/>
          <p:cNvSpPr txBox="1"/>
          <p:nvPr>
            <p:ph idx="1" type="body"/>
          </p:nvPr>
        </p:nvSpPr>
        <p:spPr>
          <a:xfrm>
            <a:off x="1375725" y="1265875"/>
            <a:ext cx="6990300" cy="3106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id" sz="1400">
                <a:solidFill>
                  <a:srgbClr val="FFFFFF"/>
                </a:solidFill>
              </a:rPr>
              <a:t>Penginputan data ke dalam table-table Database Perpustakaan yang akan digunakan dalam proses ETL ke dalam Datawarehouse Perpustakaan.</a:t>
            </a:r>
            <a:endParaRPr sz="1400">
              <a:solidFill>
                <a:srgbClr val="FFFFFF"/>
              </a:solidFill>
            </a:endParaRPr>
          </a:p>
        </p:txBody>
      </p:sp>
      <p:pic>
        <p:nvPicPr>
          <p:cNvPr id="350" name="Google Shape;350;p35"/>
          <p:cNvPicPr preferRelativeResize="0"/>
          <p:nvPr/>
        </p:nvPicPr>
        <p:blipFill>
          <a:blip r:embed="rId3">
            <a:alphaModFix/>
          </a:blip>
          <a:stretch>
            <a:fillRect/>
          </a:stretch>
        </p:blipFill>
        <p:spPr>
          <a:xfrm>
            <a:off x="75425" y="2317975"/>
            <a:ext cx="1985726" cy="1581373"/>
          </a:xfrm>
          <a:prstGeom prst="rect">
            <a:avLst/>
          </a:prstGeom>
          <a:noFill/>
          <a:ln>
            <a:noFill/>
          </a:ln>
        </p:spPr>
      </p:pic>
      <p:pic>
        <p:nvPicPr>
          <p:cNvPr id="351" name="Google Shape;351;p35"/>
          <p:cNvPicPr preferRelativeResize="0"/>
          <p:nvPr/>
        </p:nvPicPr>
        <p:blipFill>
          <a:blip r:embed="rId4">
            <a:alphaModFix/>
          </a:blip>
          <a:stretch>
            <a:fillRect/>
          </a:stretch>
        </p:blipFill>
        <p:spPr>
          <a:xfrm>
            <a:off x="2140425" y="2276100"/>
            <a:ext cx="1485049" cy="1665125"/>
          </a:xfrm>
          <a:prstGeom prst="rect">
            <a:avLst/>
          </a:prstGeom>
          <a:noFill/>
          <a:ln>
            <a:noFill/>
          </a:ln>
        </p:spPr>
      </p:pic>
      <p:pic>
        <p:nvPicPr>
          <p:cNvPr id="352" name="Google Shape;352;p35"/>
          <p:cNvPicPr preferRelativeResize="0"/>
          <p:nvPr/>
        </p:nvPicPr>
        <p:blipFill>
          <a:blip r:embed="rId5">
            <a:alphaModFix/>
          </a:blip>
          <a:stretch>
            <a:fillRect/>
          </a:stretch>
        </p:blipFill>
        <p:spPr>
          <a:xfrm>
            <a:off x="3685237" y="2276100"/>
            <a:ext cx="1002321" cy="1974501"/>
          </a:xfrm>
          <a:prstGeom prst="rect">
            <a:avLst/>
          </a:prstGeom>
          <a:noFill/>
          <a:ln>
            <a:noFill/>
          </a:ln>
        </p:spPr>
      </p:pic>
      <p:pic>
        <p:nvPicPr>
          <p:cNvPr id="353" name="Google Shape;353;p35"/>
          <p:cNvPicPr preferRelativeResize="0"/>
          <p:nvPr/>
        </p:nvPicPr>
        <p:blipFill>
          <a:blip r:embed="rId6">
            <a:alphaModFix/>
          </a:blip>
          <a:stretch>
            <a:fillRect/>
          </a:stretch>
        </p:blipFill>
        <p:spPr>
          <a:xfrm>
            <a:off x="4737562" y="2269727"/>
            <a:ext cx="1757420" cy="1677851"/>
          </a:xfrm>
          <a:prstGeom prst="rect">
            <a:avLst/>
          </a:prstGeom>
          <a:noFill/>
          <a:ln>
            <a:noFill/>
          </a:ln>
        </p:spPr>
      </p:pic>
      <p:pic>
        <p:nvPicPr>
          <p:cNvPr id="354" name="Google Shape;354;p35"/>
          <p:cNvPicPr preferRelativeResize="0"/>
          <p:nvPr/>
        </p:nvPicPr>
        <p:blipFill>
          <a:blip r:embed="rId7">
            <a:alphaModFix/>
          </a:blip>
          <a:stretch>
            <a:fillRect/>
          </a:stretch>
        </p:blipFill>
        <p:spPr>
          <a:xfrm>
            <a:off x="6521550" y="2317975"/>
            <a:ext cx="1757426" cy="1660859"/>
          </a:xfrm>
          <a:prstGeom prst="rect">
            <a:avLst/>
          </a:prstGeom>
          <a:noFill/>
          <a:ln>
            <a:noFill/>
          </a:ln>
        </p:spPr>
      </p:pic>
      <p:pic>
        <p:nvPicPr>
          <p:cNvPr id="355" name="Google Shape;355;p35"/>
          <p:cNvPicPr preferRelativeResize="0"/>
          <p:nvPr/>
        </p:nvPicPr>
        <p:blipFill>
          <a:blip r:embed="rId8">
            <a:alphaModFix/>
          </a:blip>
          <a:stretch>
            <a:fillRect/>
          </a:stretch>
        </p:blipFill>
        <p:spPr>
          <a:xfrm>
            <a:off x="8305547" y="2317975"/>
            <a:ext cx="797021" cy="1660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Konsep Project</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500"/>
              <a:t>Menentukan subyek data warehouse.</a:t>
            </a:r>
            <a:endParaRPr sz="1500"/>
          </a:p>
          <a:p>
            <a:pPr indent="0" lvl="0" marL="0" rtl="0" algn="l">
              <a:spcBef>
                <a:spcPts val="1600"/>
              </a:spcBef>
              <a:spcAft>
                <a:spcPts val="0"/>
              </a:spcAft>
              <a:buNone/>
            </a:pPr>
            <a:r>
              <a:rPr lang="id" sz="1500"/>
              <a:t>Salah satu karakteristik dari data warehouse adalah subject-oriented sehingga langkah awal dalam membuat data warehouse adalah menentukan subyeknya. Subyek yang diambil adalah jumlah pengunjung dan peminjaman buku perpustakaan Unhas.</a:t>
            </a:r>
            <a:endParaRPr sz="1500"/>
          </a:p>
          <a:p>
            <a:pPr indent="0" lvl="0" marL="0" rtl="0" algn="l">
              <a:spcBef>
                <a:spcPts val="1600"/>
              </a:spcBef>
              <a:spcAft>
                <a:spcPts val="0"/>
              </a:spcAft>
              <a:buNone/>
            </a:pPr>
            <a:r>
              <a:rPr lang="id" sz="1500"/>
              <a:t>Konsep metode analisis dan perancangan dalam membuat dan mendesain skema metadata data warehouse perpustakaan Unhas di sini akan menggunakan proses ETL yang akan terjadi dalam data warehouse perpustakaan.</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6"/>
          <p:cNvSpPr txBox="1"/>
          <p:nvPr>
            <p:ph type="title"/>
          </p:nvPr>
        </p:nvSpPr>
        <p:spPr>
          <a:xfrm>
            <a:off x="2061150" y="351775"/>
            <a:ext cx="502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Design Input dan Output</a:t>
            </a:r>
            <a:endParaRPr/>
          </a:p>
          <a:p>
            <a:pPr indent="0" lvl="0" marL="0" rtl="0" algn="l">
              <a:spcBef>
                <a:spcPts val="0"/>
              </a:spcBef>
              <a:spcAft>
                <a:spcPts val="0"/>
              </a:spcAft>
              <a:buNone/>
            </a:pPr>
            <a:r>
              <a:t/>
            </a:r>
            <a:endParaRPr/>
          </a:p>
        </p:txBody>
      </p:sp>
      <p:sp>
        <p:nvSpPr>
          <p:cNvPr id="361" name="Google Shape;361;p36"/>
          <p:cNvSpPr txBox="1"/>
          <p:nvPr>
            <p:ph idx="1" type="body"/>
          </p:nvPr>
        </p:nvSpPr>
        <p:spPr>
          <a:xfrm>
            <a:off x="1338525" y="1662450"/>
            <a:ext cx="6990300" cy="3106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id" sz="1800">
                <a:solidFill>
                  <a:srgbClr val="FFFFFF"/>
                </a:solidFill>
                <a:latin typeface="Arial"/>
                <a:ea typeface="Arial"/>
                <a:cs typeface="Arial"/>
                <a:sym typeface="Arial"/>
              </a:rPr>
              <a:t>Input yang akan kami buat yaitu berisikan pegawai, anggota, buku, peminjaman dan pengunjung. Sedangkan output yang diharapkan merupakan tampilan grafik dari data pengunjung dan peminjaman dari data waktu yang telah ditentukan.</a:t>
            </a:r>
            <a:endParaRPr sz="1800">
              <a:solidFill>
                <a:srgbClr val="FFFF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Model Tabel Fakta</a:t>
            </a:r>
            <a:endParaRPr/>
          </a:p>
        </p:txBody>
      </p:sp>
      <p:pic>
        <p:nvPicPr>
          <p:cNvPr id="367" name="Google Shape;367;p37"/>
          <p:cNvPicPr preferRelativeResize="0"/>
          <p:nvPr/>
        </p:nvPicPr>
        <p:blipFill>
          <a:blip r:embed="rId3">
            <a:alphaModFix/>
          </a:blip>
          <a:stretch>
            <a:fillRect/>
          </a:stretch>
        </p:blipFill>
        <p:spPr>
          <a:xfrm>
            <a:off x="4572000" y="1250700"/>
            <a:ext cx="4019175" cy="1590675"/>
          </a:xfrm>
          <a:prstGeom prst="rect">
            <a:avLst/>
          </a:prstGeom>
          <a:noFill/>
          <a:ln>
            <a:noFill/>
          </a:ln>
        </p:spPr>
      </p:pic>
      <p:pic>
        <p:nvPicPr>
          <p:cNvPr id="368" name="Google Shape;368;p37"/>
          <p:cNvPicPr preferRelativeResize="0"/>
          <p:nvPr/>
        </p:nvPicPr>
        <p:blipFill>
          <a:blip r:embed="rId4">
            <a:alphaModFix/>
          </a:blip>
          <a:stretch>
            <a:fillRect/>
          </a:stretch>
        </p:blipFill>
        <p:spPr>
          <a:xfrm>
            <a:off x="4572000" y="2993775"/>
            <a:ext cx="4019175" cy="1629395"/>
          </a:xfrm>
          <a:prstGeom prst="rect">
            <a:avLst/>
          </a:prstGeom>
          <a:noFill/>
          <a:ln>
            <a:noFill/>
          </a:ln>
        </p:spPr>
      </p:pic>
      <p:sp>
        <p:nvSpPr>
          <p:cNvPr id="369" name="Google Shape;369;p37"/>
          <p:cNvSpPr txBox="1"/>
          <p:nvPr/>
        </p:nvSpPr>
        <p:spPr>
          <a:xfrm>
            <a:off x="1123950" y="1203075"/>
            <a:ext cx="3267000" cy="3555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id" sz="1200">
                <a:solidFill>
                  <a:schemeClr val="lt1"/>
                </a:solidFill>
              </a:rPr>
              <a:t>Langkah pertama dalam membuat tabel fakta adalah mengembangkan metode untuk memodelkan Dimensi Waktu, seperti yang dilakukan dalam proyek ini dengan dimensi waktu 4 tahun dan dalam perbulannya. Pemodelan table dimensi dan fieldnya, dalam tabel fakta, mengikuti proses sql database yang sama pada sql server. Untuk table fakta pengunjung dari entri dimensi pegawai dimodelkan dengan id_pegawai dengan tipe integer, untuk table fakta peminjaman dari entri dimensi buku, anggota dan pegawai yang dimodelkan dengan id_buku, id_anggota, id_pegawai dengan tipe integer dan masing-masing tabel diberi entri dengan dimensi waktu hari, bulan dan tahun.</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ETL</a:t>
            </a:r>
            <a:endParaRPr/>
          </a:p>
        </p:txBody>
      </p:sp>
      <p:sp>
        <p:nvSpPr>
          <p:cNvPr id="375" name="Google Shape;375;p3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6" name="Google Shape;376;p38"/>
          <p:cNvPicPr preferRelativeResize="0"/>
          <p:nvPr/>
        </p:nvPicPr>
        <p:blipFill>
          <a:blip r:embed="rId3">
            <a:alphaModFix/>
          </a:blip>
          <a:stretch>
            <a:fillRect/>
          </a:stretch>
        </p:blipFill>
        <p:spPr>
          <a:xfrm>
            <a:off x="247800" y="1194151"/>
            <a:ext cx="4324201" cy="1801750"/>
          </a:xfrm>
          <a:prstGeom prst="rect">
            <a:avLst/>
          </a:prstGeom>
          <a:noFill/>
          <a:ln>
            <a:noFill/>
          </a:ln>
        </p:spPr>
      </p:pic>
      <p:pic>
        <p:nvPicPr>
          <p:cNvPr id="377" name="Google Shape;377;p38"/>
          <p:cNvPicPr preferRelativeResize="0"/>
          <p:nvPr/>
        </p:nvPicPr>
        <p:blipFill>
          <a:blip r:embed="rId4">
            <a:alphaModFix/>
          </a:blip>
          <a:stretch>
            <a:fillRect/>
          </a:stretch>
        </p:blipFill>
        <p:spPr>
          <a:xfrm>
            <a:off x="3780150" y="3092575"/>
            <a:ext cx="5129976" cy="1909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ETL</a:t>
            </a:r>
            <a:endParaRPr/>
          </a:p>
          <a:p>
            <a:pPr indent="0" lvl="0" marL="0" rtl="0" algn="l">
              <a:spcBef>
                <a:spcPts val="0"/>
              </a:spcBef>
              <a:spcAft>
                <a:spcPts val="0"/>
              </a:spcAft>
              <a:buNone/>
            </a:pPr>
            <a:r>
              <a:t/>
            </a:r>
            <a:endParaRPr/>
          </a:p>
        </p:txBody>
      </p:sp>
      <p:sp>
        <p:nvSpPr>
          <p:cNvPr id="383" name="Google Shape;383;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4" name="Google Shape;384;p39"/>
          <p:cNvPicPr preferRelativeResize="0"/>
          <p:nvPr/>
        </p:nvPicPr>
        <p:blipFill>
          <a:blip r:embed="rId3">
            <a:alphaModFix/>
          </a:blip>
          <a:stretch>
            <a:fillRect/>
          </a:stretch>
        </p:blipFill>
        <p:spPr>
          <a:xfrm>
            <a:off x="94000" y="1430044"/>
            <a:ext cx="4050075" cy="1719400"/>
          </a:xfrm>
          <a:prstGeom prst="rect">
            <a:avLst/>
          </a:prstGeom>
          <a:noFill/>
          <a:ln>
            <a:noFill/>
          </a:ln>
        </p:spPr>
      </p:pic>
      <p:pic>
        <p:nvPicPr>
          <p:cNvPr id="385" name="Google Shape;385;p39"/>
          <p:cNvPicPr preferRelativeResize="0"/>
          <p:nvPr/>
        </p:nvPicPr>
        <p:blipFill>
          <a:blip r:embed="rId4">
            <a:alphaModFix/>
          </a:blip>
          <a:stretch>
            <a:fillRect/>
          </a:stretch>
        </p:blipFill>
        <p:spPr>
          <a:xfrm>
            <a:off x="4144075" y="2954775"/>
            <a:ext cx="4791100" cy="2027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ETL</a:t>
            </a:r>
            <a:endParaRPr/>
          </a:p>
          <a:p>
            <a:pPr indent="0" lvl="0" marL="0" rtl="0" algn="l">
              <a:spcBef>
                <a:spcPts val="0"/>
              </a:spcBef>
              <a:spcAft>
                <a:spcPts val="0"/>
              </a:spcAft>
              <a:buNone/>
            </a:pPr>
            <a:r>
              <a:t/>
            </a:r>
            <a:endParaRPr/>
          </a:p>
        </p:txBody>
      </p:sp>
      <p:sp>
        <p:nvSpPr>
          <p:cNvPr id="391" name="Google Shape;391;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2" name="Google Shape;392;p40"/>
          <p:cNvPicPr preferRelativeResize="0"/>
          <p:nvPr/>
        </p:nvPicPr>
        <p:blipFill>
          <a:blip r:embed="rId3">
            <a:alphaModFix/>
          </a:blip>
          <a:stretch>
            <a:fillRect/>
          </a:stretch>
        </p:blipFill>
        <p:spPr>
          <a:xfrm>
            <a:off x="147725" y="1307850"/>
            <a:ext cx="4230299" cy="1799250"/>
          </a:xfrm>
          <a:prstGeom prst="rect">
            <a:avLst/>
          </a:prstGeom>
          <a:noFill/>
          <a:ln>
            <a:noFill/>
          </a:ln>
        </p:spPr>
      </p:pic>
      <p:pic>
        <p:nvPicPr>
          <p:cNvPr id="393" name="Google Shape;393;p40"/>
          <p:cNvPicPr preferRelativeResize="0"/>
          <p:nvPr/>
        </p:nvPicPr>
        <p:blipFill>
          <a:blip r:embed="rId4">
            <a:alphaModFix/>
          </a:blip>
          <a:stretch>
            <a:fillRect/>
          </a:stretch>
        </p:blipFill>
        <p:spPr>
          <a:xfrm>
            <a:off x="4261825" y="2995470"/>
            <a:ext cx="4749374" cy="1978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Analisis Data</a:t>
            </a:r>
            <a:endParaRPr/>
          </a:p>
        </p:txBody>
      </p:sp>
      <p:pic>
        <p:nvPicPr>
          <p:cNvPr id="399" name="Google Shape;399;p41"/>
          <p:cNvPicPr preferRelativeResize="0"/>
          <p:nvPr/>
        </p:nvPicPr>
        <p:blipFill>
          <a:blip r:embed="rId3">
            <a:alphaModFix/>
          </a:blip>
          <a:stretch>
            <a:fillRect/>
          </a:stretch>
        </p:blipFill>
        <p:spPr>
          <a:xfrm>
            <a:off x="6724650" y="2010150"/>
            <a:ext cx="2260311" cy="2371350"/>
          </a:xfrm>
          <a:prstGeom prst="rect">
            <a:avLst/>
          </a:prstGeom>
          <a:noFill/>
          <a:ln>
            <a:noFill/>
          </a:ln>
        </p:spPr>
      </p:pic>
      <p:pic>
        <p:nvPicPr>
          <p:cNvPr id="400" name="Google Shape;400;p41"/>
          <p:cNvPicPr preferRelativeResize="0"/>
          <p:nvPr/>
        </p:nvPicPr>
        <p:blipFill>
          <a:blip r:embed="rId4">
            <a:alphaModFix/>
          </a:blip>
          <a:stretch>
            <a:fillRect/>
          </a:stretch>
        </p:blipFill>
        <p:spPr>
          <a:xfrm>
            <a:off x="4372175" y="2010150"/>
            <a:ext cx="2314325" cy="2371350"/>
          </a:xfrm>
          <a:prstGeom prst="rect">
            <a:avLst/>
          </a:prstGeom>
          <a:noFill/>
          <a:ln>
            <a:noFill/>
          </a:ln>
        </p:spPr>
      </p:pic>
      <p:sp>
        <p:nvSpPr>
          <p:cNvPr id="401" name="Google Shape;401;p41"/>
          <p:cNvSpPr txBox="1"/>
          <p:nvPr/>
        </p:nvSpPr>
        <p:spPr>
          <a:xfrm>
            <a:off x="276225" y="1392150"/>
            <a:ext cx="4057800" cy="3709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id" sz="1200">
                <a:solidFill>
                  <a:schemeClr val="lt1"/>
                </a:solidFill>
              </a:rPr>
              <a:t>Dalam kueri sql setiap table dalam database perpustakaan digunakan peoses metode ETL dalam meneruskan data ke dalam datawarehouse perpustakaan. ETL singkatan dari Extraction, Transformation, and Loading, adalah proses mengambil dan mengubah data dari sistem sumber dan memasukkannya ke dalam data warehouse (Rainardi, 2008. h.173). Dalam proses pengambilan data, data harus bersih agar didapat kualitas data yang baik. Pendekatan tradisional pada proses ETL mengambil data dari data sumber, meletakan pada staging area, dan kemudian mentransformasi dan dimuat  ke data warehouse. </a:t>
            </a:r>
            <a:endParaRPr sz="1200">
              <a:solidFill>
                <a:schemeClr val="lt1"/>
              </a:solidFill>
            </a:endParaRPr>
          </a:p>
          <a:p>
            <a:pPr indent="0" lvl="0" marL="0" rtl="0" algn="just">
              <a:lnSpc>
                <a:spcPct val="115000"/>
              </a:lnSpc>
              <a:spcBef>
                <a:spcPts val="1200"/>
              </a:spcBef>
              <a:spcAft>
                <a:spcPts val="1200"/>
              </a:spcAft>
              <a:buNone/>
            </a:pPr>
            <a:r>
              <a:rPr lang="id" sz="1200">
                <a:solidFill>
                  <a:schemeClr val="lt1"/>
                </a:solidFill>
              </a:rPr>
              <a:t>Di samping ini contoh sql dalam menampilkan hasil ETL dari database untuk table fakta pengunjung dan table fakta peminjaman.</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2"/>
          <p:cNvSpPr txBox="1"/>
          <p:nvPr>
            <p:ph type="title"/>
          </p:nvPr>
        </p:nvSpPr>
        <p:spPr>
          <a:xfrm>
            <a:off x="475700" y="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Visualisasi </a:t>
            </a:r>
            <a:endParaRPr/>
          </a:p>
        </p:txBody>
      </p:sp>
      <p:pic>
        <p:nvPicPr>
          <p:cNvPr id="407" name="Google Shape;407;p42"/>
          <p:cNvPicPr preferRelativeResize="0"/>
          <p:nvPr/>
        </p:nvPicPr>
        <p:blipFill>
          <a:blip r:embed="rId3">
            <a:alphaModFix/>
          </a:blip>
          <a:stretch>
            <a:fillRect/>
          </a:stretch>
        </p:blipFill>
        <p:spPr>
          <a:xfrm>
            <a:off x="4420400" y="761125"/>
            <a:ext cx="4561625" cy="2537476"/>
          </a:xfrm>
          <a:prstGeom prst="rect">
            <a:avLst/>
          </a:prstGeom>
          <a:noFill/>
          <a:ln>
            <a:noFill/>
          </a:ln>
        </p:spPr>
      </p:pic>
      <p:sp>
        <p:nvSpPr>
          <p:cNvPr id="408" name="Google Shape;408;p42"/>
          <p:cNvSpPr txBox="1"/>
          <p:nvPr/>
        </p:nvSpPr>
        <p:spPr>
          <a:xfrm>
            <a:off x="237575" y="619425"/>
            <a:ext cx="3944700" cy="4295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id" sz="900">
                <a:solidFill>
                  <a:schemeClr val="lt1"/>
                </a:solidFill>
                <a:latin typeface="Montserrat"/>
                <a:ea typeface="Montserrat"/>
                <a:cs typeface="Montserrat"/>
                <a:sym typeface="Montserrat"/>
              </a:rPr>
              <a:t>Jumlah pengunjung pada perpustakaan Unhas mengalami peningkatan selama 3 tahun dimana pada tahun 2017 sebanyak 420, lalu pada tahun 2018 sebanyak 454 pengunjung dan pada tahun 2019 sebanyak 510 namun terjadi penurunan pengunjung pada tahun 2020 dengan jumlah pengunjung sebanyak 387 dimana hal ini kemungkinan besar disebabkan oleh adanya pandemi Covid-19 sehingga menurunkan mobilitas dan keinginan pengunjung untuk datang mengunjungi perpustakaan Unhas.</a:t>
            </a:r>
            <a:endParaRPr sz="900">
              <a:solidFill>
                <a:schemeClr val="l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id" sz="900">
                <a:solidFill>
                  <a:schemeClr val="lt1"/>
                </a:solidFill>
                <a:latin typeface="Montserrat"/>
                <a:ea typeface="Montserrat"/>
                <a:cs typeface="Montserrat"/>
                <a:sym typeface="Montserrat"/>
              </a:rPr>
              <a:t>Jumlah pengunjung pada perpustakaan Unhas berdasarkan jenis kelamin memiliki grafik yang meningkat setiap bulannya untuk jenis kelamin laki-laki dengan total pengunjung laki-laki dalam setahun sebanyak 57,5% dan total pengunjung berjenis kelamin perempuan dalam setahun sebanyak 42,5%.</a:t>
            </a:r>
            <a:endParaRPr sz="900">
              <a:solidFill>
                <a:schemeClr val="lt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id" sz="900">
                <a:solidFill>
                  <a:schemeClr val="lt1"/>
                </a:solidFill>
                <a:latin typeface="Montserrat"/>
                <a:ea typeface="Montserrat"/>
                <a:cs typeface="Montserrat"/>
                <a:sym typeface="Montserrat"/>
              </a:rPr>
              <a:t>Banyaknya peminjaman buku per tahun pada perpustakaan Unhas dengan rincian pada 2016 sebanyak 8,59%, pada tahun 2017 sebanyak 19,9%, pada tahun 2018 sebanyak 20,94%, pada tahun 2019 sebanyak 22,2% dan pada tahun 2020 dengan jumlah peminjaman buku terbanyak selama 5 tahun yaitu sebesar 28,38 sehingga dapat disimpulkan bahwa minat baca orang-orang semakin meningkat dari tahun ke tahun, hal ini kemungkinan disebabkan karena pada saat terjadi pandemi Covid-19 orang-orang lebih cenderung memilih untuk menetap di rumah untuk membaca dibandingkan untuk pergi ke perpustakaan untuk membaca sebagai pengunjung.</a:t>
            </a:r>
            <a:endParaRPr sz="900">
              <a:solidFill>
                <a:schemeClr val="lt1"/>
              </a:solidFill>
              <a:latin typeface="Montserrat"/>
              <a:ea typeface="Montserrat"/>
              <a:cs typeface="Montserrat"/>
              <a:sym typeface="Montserrat"/>
            </a:endParaRPr>
          </a:p>
        </p:txBody>
      </p:sp>
      <p:sp>
        <p:nvSpPr>
          <p:cNvPr id="409" name="Google Shape;409;p42"/>
          <p:cNvSpPr txBox="1"/>
          <p:nvPr/>
        </p:nvSpPr>
        <p:spPr>
          <a:xfrm>
            <a:off x="4572000" y="3481425"/>
            <a:ext cx="3944700" cy="159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id" sz="900">
                <a:solidFill>
                  <a:schemeClr val="lt1"/>
                </a:solidFill>
                <a:latin typeface="Montserrat"/>
                <a:ea typeface="Montserrat"/>
                <a:cs typeface="Montserrat"/>
                <a:sym typeface="Montserrat"/>
              </a:rPr>
              <a:t>Banyaknya peminjaman buku dalam setahun selama 12 bulan memiliki rincian yaitu pada bulan Januari sebanyak 5,76%, bulan Februari sebanyak 16,75%, bulan Maret sebanyak 9%, bulan April sebanyak 12,98%, bulan Mei sebanyak 5%, bulan Juni sebanyak 5,9%, bulan Juli sebanyak 3,46%, bulan Agustus 8,69%, bulan September 7,64%, bulan Oktober 8,9%,bulan November 8,6%, dan bulan Desember sebanyak 6%.</a:t>
            </a:r>
            <a:endParaRPr b="1" sz="900">
              <a:solidFill>
                <a:schemeClr val="lt1"/>
              </a:solidFill>
              <a:latin typeface="Montserrat"/>
              <a:ea typeface="Montserrat"/>
              <a:cs typeface="Montserrat"/>
              <a:sym typeface="Montserrat"/>
            </a:endParaRPr>
          </a:p>
          <a:p>
            <a:pPr indent="0" lvl="0" marL="0" rtl="0" algn="l">
              <a:spcBef>
                <a:spcPts val="1200"/>
              </a:spcBef>
              <a:spcAft>
                <a:spcPts val="0"/>
              </a:spcAft>
              <a:buNone/>
            </a:pPr>
            <a:r>
              <a:t/>
            </a:r>
            <a:endParaRPr sz="9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Terima kasih</a:t>
            </a:r>
            <a:endParaRPr/>
          </a:p>
        </p:txBody>
      </p:sp>
      <p:sp>
        <p:nvSpPr>
          <p:cNvPr id="415" name="Google Shape;415;p43"/>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latin typeface="Arial"/>
                <a:ea typeface="Arial"/>
                <a:cs typeface="Arial"/>
                <a:sym typeface="Arial"/>
              </a:rPr>
              <a:t>:)</a:t>
            </a:r>
            <a:endParaRPr>
              <a:latin typeface="Arial"/>
              <a:ea typeface="Arial"/>
              <a:cs typeface="Arial"/>
              <a:sym typeface="Arial"/>
            </a:endParaRPr>
          </a:p>
          <a:p>
            <a:pPr indent="0" lvl="0" marL="0" rtl="0" algn="l">
              <a:spcBef>
                <a:spcPts val="1600"/>
              </a:spcBef>
              <a:spcAft>
                <a:spcPts val="1600"/>
              </a:spcAft>
              <a:buNone/>
            </a:pPr>
            <a:r>
              <a:rPr lang="id">
                <a:latin typeface="Arial"/>
                <a:ea typeface="Arial"/>
                <a:cs typeface="Arial"/>
                <a:sym typeface="Aria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Metode</a:t>
            </a:r>
            <a:endParaRPr/>
          </a:p>
        </p:txBody>
      </p:sp>
      <p:sp>
        <p:nvSpPr>
          <p:cNvPr id="241" name="Google Shape;241;p19"/>
          <p:cNvSpPr txBox="1"/>
          <p:nvPr>
            <p:ph idx="1" type="body"/>
          </p:nvPr>
        </p:nvSpPr>
        <p:spPr>
          <a:xfrm>
            <a:off x="4018025" y="1567550"/>
            <a:ext cx="4674300" cy="1965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d" sz="1500"/>
              <a:t>Dalam project ini untuk dalam membangun datawarehouse pada Perpustakaan Universitas Hasanuddin, yaitu konsep dasar, studi referensi, metode  pengumpulan data, tujuan, dan bagaimana metode  analisis  dan  metode perancangan.</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Studi Referensi</a:t>
            </a:r>
            <a:endParaRPr/>
          </a:p>
        </p:txBody>
      </p:sp>
      <p:sp>
        <p:nvSpPr>
          <p:cNvPr id="247" name="Google Shape;247;p20"/>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500"/>
              <a:t>Mengumpulkan  referensi  dan  teori-teori  yang  dibutuhkan  yang  akan  menjadi  dasar  dalam perancangan data warehouse pada Perpustakaan Universitas Hasanuddin.</a:t>
            </a:r>
            <a:endParaRPr sz="1500">
              <a:latin typeface="Arial"/>
              <a:ea typeface="Arial"/>
              <a:cs typeface="Arial"/>
              <a:sym typeface="Arial"/>
            </a:endParaRPr>
          </a:p>
          <a:p>
            <a:pPr indent="0" lvl="0" marL="0" rtl="0" algn="l">
              <a:spcBef>
                <a:spcPts val="1600"/>
              </a:spcBef>
              <a:spcAft>
                <a:spcPts val="1600"/>
              </a:spcAft>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Pengumpulan Data</a:t>
            </a:r>
            <a:endParaRPr/>
          </a:p>
        </p:txBody>
      </p:sp>
      <p:sp>
        <p:nvSpPr>
          <p:cNvPr id="253" name="Google Shape;253;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500"/>
              <a:t>Pengumpulan data yang diperlukan dalam perancangan data warehouse ini adalah dengan melakukan pengumpulan data terhadap pegawai staff tentang informasi yang dibutuhkan yang  dimiliki langsung ke Perpustakaan Universitas Hasanuddin.</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Alasan &amp; Tujuan</a:t>
            </a:r>
            <a:endParaRPr/>
          </a:p>
        </p:txBody>
      </p:sp>
      <p:sp>
        <p:nvSpPr>
          <p:cNvPr id="259" name="Google Shape;259;p22"/>
          <p:cNvSpPr txBox="1"/>
          <p:nvPr/>
        </p:nvSpPr>
        <p:spPr>
          <a:xfrm>
            <a:off x="1266900" y="24158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0" name="Google Shape;260;p22"/>
          <p:cNvSpPr txBox="1"/>
          <p:nvPr>
            <p:ph idx="1" type="body"/>
          </p:nvPr>
        </p:nvSpPr>
        <p:spPr>
          <a:xfrm>
            <a:off x="1999800" y="241592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solidFill>
                  <a:srgbClr val="FFFFFF"/>
                </a:solidFill>
              </a:rPr>
              <a:t>melihat analisis hasil laporan dari jumlah data pengunjung perpustakaan Unhas pertahun, </a:t>
            </a:r>
            <a:endParaRPr>
              <a:solidFill>
                <a:srgbClr val="FFFFFF"/>
              </a:solidFill>
            </a:endParaRPr>
          </a:p>
        </p:txBody>
      </p:sp>
      <p:sp>
        <p:nvSpPr>
          <p:cNvPr id="261" name="Google Shape;261;p22"/>
          <p:cNvSpPr txBox="1"/>
          <p:nvPr/>
        </p:nvSpPr>
        <p:spPr>
          <a:xfrm>
            <a:off x="1266900" y="33307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2" name="Google Shape;262;p22"/>
          <p:cNvSpPr txBox="1"/>
          <p:nvPr>
            <p:ph idx="1" type="body"/>
          </p:nvPr>
        </p:nvSpPr>
        <p:spPr>
          <a:xfrm>
            <a:off x="1999800" y="33307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melihat analisis hasil </a:t>
            </a:r>
            <a:r>
              <a:rPr lang="id"/>
              <a:t>laporan jumlah peminjaman buku pada perpustakaan  Unhas</a:t>
            </a:r>
            <a:endParaRPr>
              <a:solidFill>
                <a:srgbClr val="FFFFFF"/>
              </a:solidFill>
            </a:endParaRPr>
          </a:p>
        </p:txBody>
      </p:sp>
      <p:sp>
        <p:nvSpPr>
          <p:cNvPr id="263" name="Google Shape;263;p22"/>
          <p:cNvSpPr txBox="1"/>
          <p:nvPr>
            <p:ph idx="1" type="body"/>
          </p:nvPr>
        </p:nvSpPr>
        <p:spPr>
          <a:xfrm>
            <a:off x="1633350" y="112025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sz="1400">
                <a:solidFill>
                  <a:srgbClr val="FFFFFF"/>
                </a:solidFill>
                <a:latin typeface="Arial"/>
                <a:ea typeface="Arial"/>
                <a:cs typeface="Arial"/>
                <a:sym typeface="Arial"/>
              </a:rPr>
              <a:t>alasan memilih ini, untuk dapat melihat minat kunjung dan baca mhs pada perpustakaan Unhas. Adapun tujuan perancangan datawarehouse ini selain alasan di atas adapun untuk:</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Alur Kerja</a:t>
            </a:r>
            <a:endParaRPr/>
          </a:p>
        </p:txBody>
      </p:sp>
      <p:pic>
        <p:nvPicPr>
          <p:cNvPr id="269" name="Google Shape;269;p23"/>
          <p:cNvPicPr preferRelativeResize="0"/>
          <p:nvPr/>
        </p:nvPicPr>
        <p:blipFill>
          <a:blip r:embed="rId3">
            <a:alphaModFix/>
          </a:blip>
          <a:stretch>
            <a:fillRect/>
          </a:stretch>
        </p:blipFill>
        <p:spPr>
          <a:xfrm>
            <a:off x="4075625" y="271049"/>
            <a:ext cx="3587150" cy="4601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2061150" y="587100"/>
            <a:ext cx="502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Perancangan Data Warehouse</a:t>
            </a:r>
            <a:endParaRPr/>
          </a:p>
          <a:p>
            <a:pPr indent="0" lvl="0" marL="0" rtl="0" algn="l">
              <a:spcBef>
                <a:spcPts val="0"/>
              </a:spcBef>
              <a:spcAft>
                <a:spcPts val="0"/>
              </a:spcAft>
              <a:buNone/>
            </a:pPr>
            <a:r>
              <a:t/>
            </a:r>
            <a:endParaRPr/>
          </a:p>
        </p:txBody>
      </p:sp>
      <p:sp>
        <p:nvSpPr>
          <p:cNvPr id="275" name="Google Shape;275;p24"/>
          <p:cNvSpPr txBox="1"/>
          <p:nvPr>
            <p:ph idx="1" type="body"/>
          </p:nvPr>
        </p:nvSpPr>
        <p:spPr>
          <a:xfrm>
            <a:off x="1434450" y="1501200"/>
            <a:ext cx="6275100" cy="214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d" sz="1400">
                <a:solidFill>
                  <a:srgbClr val="FFFFFF"/>
                </a:solidFill>
                <a:latin typeface="Arial"/>
                <a:ea typeface="Arial"/>
                <a:cs typeface="Arial"/>
                <a:sym typeface="Arial"/>
              </a:rPr>
              <a:t>Adapun ketentuan yang telah ditentukan pihak Perpustakaan UNHAS dalam perancangan data warehouse, dan dengan di sesuaikannya ke dalam ruang lingkup maka proses yang akan digunakan dalam perancangan Data Warehouse sebagai berikut :</a:t>
            </a:r>
            <a:endParaRPr sz="1400">
              <a:solidFill>
                <a:srgbClr val="FFFFFF"/>
              </a:solidFill>
              <a:latin typeface="Arial"/>
              <a:ea typeface="Arial"/>
              <a:cs typeface="Arial"/>
              <a:sym typeface="Arial"/>
            </a:endParaRPr>
          </a:p>
          <a:p>
            <a:pPr indent="0" lvl="0" marL="0" rtl="0" algn="just">
              <a:spcBef>
                <a:spcPts val="1600"/>
              </a:spcBef>
              <a:spcAft>
                <a:spcPts val="1600"/>
              </a:spcAft>
              <a:buNone/>
            </a:pPr>
            <a:r>
              <a:rPr lang="id" sz="1400">
                <a:solidFill>
                  <a:srgbClr val="FFFFFF"/>
                </a:solidFill>
                <a:latin typeface="Arial"/>
                <a:ea typeface="Arial"/>
                <a:cs typeface="Arial"/>
                <a:sym typeface="Arial"/>
              </a:rPr>
              <a:t>Data warehouse pada Perpustakaan Universitas Hasanuddin (Proses ini meliputi jumlah pengunjung dan peminjaman buku perpustakaan Unhas dari tahun ke tahun).</a:t>
            </a:r>
            <a:endParaRPr sz="1400">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2061150" y="587100"/>
            <a:ext cx="5021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Perancangan Data Warehouse</a:t>
            </a:r>
            <a:endParaRPr/>
          </a:p>
          <a:p>
            <a:pPr indent="0" lvl="0" marL="0" rtl="0" algn="l">
              <a:spcBef>
                <a:spcPts val="0"/>
              </a:spcBef>
              <a:spcAft>
                <a:spcPts val="0"/>
              </a:spcAft>
              <a:buNone/>
            </a:pPr>
            <a:r>
              <a:t/>
            </a:r>
            <a:endParaRPr/>
          </a:p>
        </p:txBody>
      </p:sp>
      <p:sp>
        <p:nvSpPr>
          <p:cNvPr id="281" name="Google Shape;281;p25"/>
          <p:cNvSpPr txBox="1"/>
          <p:nvPr>
            <p:ph idx="1" type="body"/>
          </p:nvPr>
        </p:nvSpPr>
        <p:spPr>
          <a:xfrm>
            <a:off x="1434450" y="1501200"/>
            <a:ext cx="6275100" cy="263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id" sz="1400">
                <a:solidFill>
                  <a:srgbClr val="FFFFFF"/>
                </a:solidFill>
                <a:latin typeface="Arial"/>
                <a:ea typeface="Arial"/>
                <a:cs typeface="Arial"/>
                <a:sym typeface="Arial"/>
              </a:rPr>
              <a:t>1. Pemilihan Proses</a:t>
            </a:r>
            <a:endParaRPr sz="1400">
              <a:solidFill>
                <a:srgbClr val="FFFFFF"/>
              </a:solidFill>
              <a:latin typeface="Arial"/>
              <a:ea typeface="Arial"/>
              <a:cs typeface="Arial"/>
              <a:sym typeface="Arial"/>
            </a:endParaRPr>
          </a:p>
          <a:p>
            <a:pPr indent="0" lvl="0" marL="0" rtl="0" algn="just">
              <a:spcBef>
                <a:spcPts val="1600"/>
              </a:spcBef>
              <a:spcAft>
                <a:spcPts val="0"/>
              </a:spcAft>
              <a:buNone/>
            </a:pPr>
            <a:r>
              <a:rPr lang="id" sz="1400">
                <a:solidFill>
                  <a:srgbClr val="FFFFFF"/>
                </a:solidFill>
                <a:latin typeface="Arial"/>
                <a:ea typeface="Arial"/>
                <a:cs typeface="Arial"/>
                <a:sym typeface="Arial"/>
              </a:rPr>
              <a:t>Adapun ketentuan yang telah ditentukan pihak Perpustakaan UNHAS dalam perancangan data warehouse, dan dengan di sesuaikannya ke dalam ruang lingkup maka proses yang akan digunakan dalam perancangan Data Warehouse sebagai berikut :</a:t>
            </a:r>
            <a:endParaRPr sz="1400">
              <a:solidFill>
                <a:srgbClr val="FFFFFF"/>
              </a:solidFill>
              <a:latin typeface="Arial"/>
              <a:ea typeface="Arial"/>
              <a:cs typeface="Arial"/>
              <a:sym typeface="Arial"/>
            </a:endParaRPr>
          </a:p>
          <a:p>
            <a:pPr indent="0" lvl="0" marL="0" rtl="0" algn="just">
              <a:spcBef>
                <a:spcPts val="1600"/>
              </a:spcBef>
              <a:spcAft>
                <a:spcPts val="1600"/>
              </a:spcAft>
              <a:buNone/>
            </a:pPr>
            <a:r>
              <a:rPr lang="id" sz="1400">
                <a:solidFill>
                  <a:srgbClr val="FFFFFF"/>
                </a:solidFill>
                <a:latin typeface="Arial"/>
                <a:ea typeface="Arial"/>
                <a:cs typeface="Arial"/>
                <a:sym typeface="Arial"/>
              </a:rPr>
              <a:t>Data warehouse pada Perpustakaan Universitas Hasanuddin (Proses ini meliputi jumlah pengunjung dan peminjaman buku perpustakaan Unhas dari tahun ke tahun).</a:t>
            </a:r>
            <a:endParaRPr sz="140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